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Corben"/>
      <p:regular r:id="rId201314"/>
    </p:embeddedFont>
    <p:embeddedFont>
      <p:font typeface="Corben Bold"/>
      <p:regular r:id="rId201315"/>
    </p:embeddedFont>
    <p:embeddedFont>
      <p:font typeface="Nobile"/>
      <p:regular r:id="rId201316"/>
    </p:embeddedFont>
    <p:embeddedFont>
      <p:font typeface="Nobile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1.png"/><Relationship Id="rId4" Type="http://schemas.openxmlformats.org/officeDocument/2006/relationships/image" Target="../media/image-2-2.svg"/><Relationship Id="rId5" Type="http://schemas.openxmlformats.org/officeDocument/2006/relationships/image" Target="../media/image-2-1.png"/><Relationship Id="rId6" Type="http://schemas.openxmlformats.org/officeDocument/2006/relationships/image" Target="../media/image-2-2.svg"/><Relationship Id="rId7" Type="http://schemas.openxmlformats.org/officeDocument/2006/relationships/image" Target="../media/image-2-1.png"/><Relationship Id="rId8" Type="http://schemas.openxmlformats.org/officeDocument/2006/relationships/image" Target="../media/image-2-2.svg"/><Relationship Id="rId9" Type="http://schemas.openxmlformats.org/officeDocument/2006/relationships/image" Target="../media/image-2-9.png"/><Relationship Id="rId10" Type="http://schemas.openxmlformats.org/officeDocument/2006/relationships/image" Target="../media/image-2-10.sv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4.png"/><Relationship Id="rId5" Type="http://schemas.openxmlformats.org/officeDocument/2006/relationships/image" Target="../media/image-5-5.svg"/><Relationship Id="rId6" Type="http://schemas.openxmlformats.org/officeDocument/2006/relationships/image" Target="../media/image-5-6.png"/><Relationship Id="rId7" Type="http://schemas.openxmlformats.org/officeDocument/2006/relationships/image" Target="../media/image-5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1.png"/><Relationship Id="rId4" Type="http://schemas.openxmlformats.org/officeDocument/2006/relationships/image" Target="../media/image-7-2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5.png"/><Relationship Id="rId8" Type="http://schemas.openxmlformats.org/officeDocument/2006/relationships/image" Target="../media/image-7-6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1.png"/><Relationship Id="rId6" Type="http://schemas.openxmlformats.org/officeDocument/2006/relationships/image" Target="../media/image-9-2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image" Target="../media/image-9-9.png"/><Relationship Id="rId14" Type="http://schemas.openxmlformats.org/officeDocument/2006/relationships/image" Target="../media/image-9-10.svg"/><Relationship Id="rId15" Type="http://schemas.openxmlformats.org/officeDocument/2006/relationships/image" Target="../media/image-9-15.png"/><Relationship Id="rId16" Type="http://schemas.openxmlformats.org/officeDocument/2006/relationships/image" Target="../media/image-9-16.svg"/><Relationship Id="rId17" Type="http://schemas.openxmlformats.org/officeDocument/2006/relationships/image" Target="../media/image-9-1.png"/><Relationship Id="rId18" Type="http://schemas.openxmlformats.org/officeDocument/2006/relationships/image" Target="../media/image-9-2.svg"/><Relationship Id="rId19" Type="http://schemas.openxmlformats.org/officeDocument/2006/relationships/image" Target="../media/image-9-19.png"/><Relationship Id="rId20" Type="http://schemas.openxmlformats.org/officeDocument/2006/relationships/image" Target="../media/image-9-20.svg"/><Relationship Id="rId21" Type="http://schemas.openxmlformats.org/officeDocument/2006/relationships/image" Target="../media/image-9-1.png"/><Relationship Id="rId22" Type="http://schemas.openxmlformats.org/officeDocument/2006/relationships/image" Target="../media/image-9-2.svg"/><Relationship Id="rId23" Type="http://schemas.openxmlformats.org/officeDocument/2006/relationships/image" Target="../media/image-9-23.png"/><Relationship Id="rId24" Type="http://schemas.openxmlformats.org/officeDocument/2006/relationships/image" Target="../media/image-9-24.svg"/><Relationship Id="rId25" Type="http://schemas.openxmlformats.org/officeDocument/2006/relationships/slideLayout" Target="../slideLayouts/slideLayout2.xml"/><Relationship Id="rId2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298601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Functional Writing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063379"/>
            <a:ext cx="629686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Functional writing equips students with the essential skills to produce documents required in academic and professional life — including formal letters, CVs, reports, business plans, and meeting minutes. This chapter covers the purpose, structure, and best practices for each document type.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4307880"/>
            <a:ext cx="1336939" cy="251420"/>
          </a:xfrm>
          <a:prstGeom prst="roundRect">
            <a:avLst>
              <a:gd name="adj" fmla="val 22103"/>
            </a:avLst>
          </a:prstGeom>
          <a:solidFill>
            <a:srgbClr val="D2D9F9"/>
          </a:solidFill>
          <a:ln/>
        </p:spPr>
      </p:sp>
      <p:sp>
        <p:nvSpPr>
          <p:cNvPr id="6" name="Text 3"/>
          <p:cNvSpPr/>
          <p:nvPr/>
        </p:nvSpPr>
        <p:spPr>
          <a:xfrm>
            <a:off x="760691" y="4357489"/>
            <a:ext cx="1748091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CHAPTER ELEVEN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5321"/>
            <a:ext cx="10868745" cy="436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Formal Letters: Structure &amp; Components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61475" y="1176834"/>
            <a:ext cx="11478330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Formal letters (also called official or business letters) fulfill official functions — applying for jobs, requesting permission, apologizing, etc. Key structural elements:</a:t>
            </a:r>
            <a:endParaRPr lang="en-US" sz="10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515170"/>
            <a:ext cx="10868745" cy="8373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1772" y="1803003"/>
            <a:ext cx="20924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356386" y="1673721"/>
            <a:ext cx="1001528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Writer's Address &amp; Date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1356386" y="1962348"/>
            <a:ext cx="10015287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Address top-right; date one line below.</a:t>
            </a:r>
            <a:endParaRPr lang="en-US" sz="10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470150"/>
            <a:ext cx="10868745" cy="83730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51772" y="2757984"/>
            <a:ext cx="20924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356386" y="2628702"/>
            <a:ext cx="1001528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Addressee's Details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356386" y="2917329"/>
            <a:ext cx="10015287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Left side: title, name, workplace, and address (at least three lines).</a:t>
            </a:r>
            <a:endParaRPr lang="en-US" sz="10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425130"/>
            <a:ext cx="10868745" cy="83730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51772" y="3712964"/>
            <a:ext cx="20924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1356386" y="3583682"/>
            <a:ext cx="1001528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Salutation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1356386" y="3872309"/>
            <a:ext cx="10015287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Two lines below addressee's address: "Dear Sir," "Dear Madam," "Dear Mr.…," etc.</a:t>
            </a:r>
            <a:endParaRPr lang="en-US" sz="105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4380111"/>
            <a:ext cx="10868745" cy="83730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51772" y="4667945"/>
            <a:ext cx="20924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1356386" y="4538663"/>
            <a:ext cx="1001528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Subject Line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1356386" y="4827290"/>
            <a:ext cx="10015287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Two lines below salutation: "REF:" in left margin; subject in </a:t>
            </a:r>
            <a:pPr algn="l" indent="0" marL="0">
              <a:lnSpc>
                <a:spcPct val="123000"/>
              </a:lnSpc>
              <a:buNone/>
            </a:pPr>
            <a:r>
              <a:rPr lang="en-US" sz="10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capital letters and underlined</a:t>
            </a:r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summarizing the letter's purpose.</a:t>
            </a:r>
            <a:endParaRPr lang="en-US" sz="10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475" y="5335091"/>
            <a:ext cx="10868745" cy="101748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51772" y="5713016"/>
            <a:ext cx="20924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15"/>
          <p:cNvSpPr/>
          <p:nvPr/>
        </p:nvSpPr>
        <p:spPr>
          <a:xfrm>
            <a:off x="1356386" y="5493643"/>
            <a:ext cx="1001528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Body &amp; Close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1356386" y="5782270"/>
            <a:ext cx="10015287" cy="411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Main body follows; close with "Sincerely" or "Yours Faithfully" before signature. Use "THRU" between addressee's address and salutation when routing through a supervisor.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2654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Curriculum Vitae (CV)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991320"/>
            <a:ext cx="5470785" cy="3640137"/>
          </a:xfrm>
          <a:prstGeom prst="roundRect">
            <a:avLst>
              <a:gd name="adj" fmla="val 3271"/>
            </a:avLst>
          </a:prstGeom>
          <a:solidFill>
            <a:srgbClr val="4967E9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2156619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What Is a CV?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580382"/>
            <a:ext cx="514019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Curriculum Vitae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(Latin: "course of life") is a summary of your experience, skills, and education — a self-marketing tool. In the USA/Canada, it is known as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résumé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Getting an interview can depend on how good your CV is.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15661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What to Include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2580382"/>
            <a:ext cx="5232666" cy="2993231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Tailor your CV to the specific job and employer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Place important information up-front; use reverse chronological order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Include IT skills, voluntary work, languages, and leadership interests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 power words: </a:t>
            </a:r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i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launched, managed, coordinated, achieved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Quote concrete outcomes (e.g., "reduced development time from 7 to 3 days")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Put name and email on every page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 white/cream paper, left-justified text, black font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0939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CV: What </a:t>
            </a:r>
            <a:pPr algn="l" indent="0" marL="0">
              <a:lnSpc>
                <a:spcPct val="104000"/>
              </a:lnSpc>
              <a:buNone/>
            </a:pPr>
            <a:r>
              <a:rPr lang="en-US" sz="3250" i="1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Not</a:t>
            </a:r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to Include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156817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poorly constructed CV can eliminate you before an interview. Avoid these common mistakes: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607469"/>
            <a:ext cx="5351725" cy="1520230"/>
          </a:xfrm>
          <a:prstGeom prst="roundRect">
            <a:avLst>
              <a:gd name="adj" fmla="val 4569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779117"/>
            <a:ext cx="5008437" cy="283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Negative Information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3162201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Failed exams, divorces, failed ventures, reasons for leaving jobs, or points on your license.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8495" y="2607469"/>
            <a:ext cx="5351725" cy="1520230"/>
          </a:xfrm>
          <a:prstGeom prst="roundRect">
            <a:avLst>
              <a:gd name="adj" fmla="val 4569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50139" y="2779117"/>
            <a:ext cx="5008437" cy="283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Discriminatory Details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50139" y="3162201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Date of birth, marital status, race, gender, disability, age, ethnic identity, political or religious affiliation, sexual orientation, place of birth, height, or weight.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4292997"/>
            <a:ext cx="5351725" cy="1255613"/>
          </a:xfrm>
          <a:prstGeom prst="roundRect">
            <a:avLst>
              <a:gd name="adj" fmla="val 5532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3119" y="4464645"/>
            <a:ext cx="5008437" cy="283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Salary &amp; Over-Length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3119" y="4847729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Don't include salary expectations. Keep CV to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two pages maximum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; state referees as "available on request."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8495" y="4292997"/>
            <a:ext cx="5351725" cy="1255613"/>
          </a:xfrm>
          <a:prstGeom prst="roundRect">
            <a:avLst>
              <a:gd name="adj" fmla="val 5532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50139" y="4464645"/>
            <a:ext cx="5008437" cy="283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 Unprofessional Choices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50139" y="4847729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No jokes, no jargon, no photos (unless requested), and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never lie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employers verify claims.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465138"/>
            <a:ext cx="6296860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Report Writing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661475" y="1107281"/>
            <a:ext cx="6296860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Reports are systematic, well-organized documents communicating information compiled through research and data analysis. They present facts and findings aimed at forming an opinion or recommendation.</a:t>
            </a:r>
            <a:endParaRPr lang="en-US" sz="11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00932"/>
            <a:ext cx="361743" cy="3617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1475" y="2420938"/>
            <a:ext cx="6296860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Functions of a Report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661475" y="2722860"/>
            <a:ext cx="6296860" cy="434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Judging performance, informing change, fact-finding, identifying causes of problems, suggesting solutions, and supporting </a:t>
            </a:r>
            <a:pPr algn="l" indent="0" marL="0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decision-making</a:t>
            </a:r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1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410248"/>
            <a:ext cx="361743" cy="36175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61475" y="3930253"/>
            <a:ext cx="6296860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What Makes a Good Report</a:t>
            </a:r>
            <a:endParaRPr lang="en-US" sz="1400" dirty="0"/>
          </a:p>
        </p:txBody>
      </p:sp>
      <p:sp>
        <p:nvSpPr>
          <p:cNvPr id="10" name="Text 5"/>
          <p:cNvSpPr/>
          <p:nvPr/>
        </p:nvSpPr>
        <p:spPr>
          <a:xfrm>
            <a:off x="661475" y="4232176"/>
            <a:ext cx="6296860" cy="434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Accurate, objective, complete, well-structured, and at the right level for the reader. Must meet readers' needs, avoid assumptions, and be grammatically concise.</a:t>
            </a:r>
            <a:endParaRPr lang="en-US" sz="11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919563"/>
            <a:ext cx="361743" cy="36175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61475" y="5439569"/>
            <a:ext cx="6296860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Types of Reports</a:t>
            </a:r>
            <a:endParaRPr lang="en-US" sz="1400" dirty="0"/>
          </a:p>
        </p:txBody>
      </p:sp>
      <p:sp>
        <p:nvSpPr>
          <p:cNvPr id="13" name="Text 7"/>
          <p:cNvSpPr/>
          <p:nvPr/>
        </p:nvSpPr>
        <p:spPr>
          <a:xfrm>
            <a:off x="661475" y="5741491"/>
            <a:ext cx="6296860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Academic</a:t>
            </a:r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(detailed, for academicians), </a:t>
            </a:r>
            <a:pPr algn="l" indent="0" marL="0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Professional</a:t>
            </a:r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(informing and persuading), </a:t>
            </a:r>
            <a:pPr algn="l" indent="0" marL="0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Formal</a:t>
            </a:r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(complex, may be bound volumes), </a:t>
            </a:r>
            <a:pPr algn="l" indent="0" marL="0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Technical/Special</a:t>
            </a:r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(industry-specific), and </a:t>
            </a:r>
            <a:pPr algn="l" indent="0" marL="0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Feasibility</a:t>
            </a:r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(analyzes and recommends a course of action).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9085"/>
            <a:ext cx="10868745" cy="379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Report Structure &amp; Writing Steps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661475" y="1061541"/>
            <a:ext cx="5286243" cy="1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Parts of a Report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340445"/>
            <a:ext cx="5286243" cy="19339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1"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Title Page</a:t>
            </a:r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1"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full title, author(s), purpose, institution, date</a:t>
            </a:r>
            <a:endParaRPr lang="en-US" sz="950" dirty="0"/>
          </a:p>
          <a:p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2"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Executive Summary</a:t>
            </a:r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2"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highlights purpose, methods, findings, conclusions, recommendations (max 1 page)</a:t>
            </a:r>
            <a:endParaRPr lang="en-US" sz="950" dirty="0"/>
          </a:p>
          <a:p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3"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Introduction</a:t>
            </a:r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3"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topic, purpose, and approach</a:t>
            </a:r>
            <a:endParaRPr lang="en-US" sz="950" dirty="0"/>
          </a:p>
          <a:p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4"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Methodology</a:t>
            </a:r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4"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research methods used</a:t>
            </a:r>
            <a:endParaRPr lang="en-US" sz="950" dirty="0"/>
          </a:p>
          <a:p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5"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Results/Findings</a:t>
            </a:r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5"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data presented (no interpretation)</a:t>
            </a:r>
            <a:endParaRPr lang="en-US" sz="950" dirty="0"/>
          </a:p>
          <a:p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6"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Discussion</a:t>
            </a:r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6"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analysis and interpretation</a:t>
            </a:r>
            <a:endParaRPr lang="en-US" sz="950" dirty="0"/>
          </a:p>
          <a:p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7"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Conclusions</a:t>
            </a:r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7"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summary deduced from findings</a:t>
            </a:r>
            <a:endParaRPr lang="en-US" sz="950" dirty="0"/>
          </a:p>
          <a:p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8"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Recommendations</a:t>
            </a:r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8"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solutions and changes proposed</a:t>
            </a:r>
            <a:endParaRPr lang="en-US" sz="950" dirty="0"/>
          </a:p>
          <a:p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9"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Appendices</a:t>
            </a:r>
            <a:pPr algn="l" marL="193040" indent="-193040">
              <a:lnSpc>
                <a:spcPct val="116000"/>
              </a:lnSpc>
              <a:buSzPct val="100000"/>
              <a:buFont typeface="+mj-lt"/>
              <a:buAutoNum type="arabicPeriod" startAt="9"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supplementary material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6250327" y="1061541"/>
            <a:ext cx="5286243" cy="1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Steps to Follow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250327" y="1351558"/>
            <a:ext cx="242881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6250327" y="1545233"/>
            <a:ext cx="5286243" cy="1270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8" name="Text 6"/>
          <p:cNvSpPr/>
          <p:nvPr/>
        </p:nvSpPr>
        <p:spPr>
          <a:xfrm>
            <a:off x="6250327" y="1631355"/>
            <a:ext cx="5286243" cy="1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Plan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250327" y="1910259"/>
            <a:ext cx="5286243" cy="168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Define purpose, gather and evaluate sources, impose tentative structure.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6250327" y="2259013"/>
            <a:ext cx="242881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02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250327" y="2452687"/>
            <a:ext cx="5286243" cy="1270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12" name="Text 10"/>
          <p:cNvSpPr/>
          <p:nvPr/>
        </p:nvSpPr>
        <p:spPr>
          <a:xfrm>
            <a:off x="6250327" y="2538809"/>
            <a:ext cx="5286243" cy="1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Write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250327" y="2817713"/>
            <a:ext cx="5286243" cy="168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Draft main sections first, then introduction and conclusion.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250327" y="3166467"/>
            <a:ext cx="242881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03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250327" y="3360142"/>
            <a:ext cx="5286243" cy="1270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16" name="Text 14"/>
          <p:cNvSpPr/>
          <p:nvPr/>
        </p:nvSpPr>
        <p:spPr>
          <a:xfrm>
            <a:off x="6250327" y="3446264"/>
            <a:ext cx="5286243" cy="1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Reference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6250327" y="3725168"/>
            <a:ext cx="5286243" cy="168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Cite all sources accurately.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250327" y="4073922"/>
            <a:ext cx="242881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04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6250327" y="4267597"/>
            <a:ext cx="5286243" cy="1270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20" name="Text 18"/>
          <p:cNvSpPr/>
          <p:nvPr/>
        </p:nvSpPr>
        <p:spPr>
          <a:xfrm>
            <a:off x="6250327" y="4353719"/>
            <a:ext cx="5286243" cy="1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Review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250327" y="4632623"/>
            <a:ext cx="5286243" cy="168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Revise, proofread, and ask someone else to check.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250327" y="4981377"/>
            <a:ext cx="242881" cy="151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05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6250327" y="5175052"/>
            <a:ext cx="5286243" cy="1270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24" name="Text 22"/>
          <p:cNvSpPr/>
          <p:nvPr/>
        </p:nvSpPr>
        <p:spPr>
          <a:xfrm>
            <a:off x="6250327" y="5261173"/>
            <a:ext cx="5286243" cy="1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Final Draft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6250327" y="5540077"/>
            <a:ext cx="5286243" cy="168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Write professionally — short sentences, no jargon, KISS principle.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661475" y="6000254"/>
            <a:ext cx="10868745" cy="398661"/>
          </a:xfrm>
          <a:prstGeom prst="roundRect">
            <a:avLst>
              <a:gd name="adj" fmla="val 12796"/>
            </a:avLst>
          </a:prstGeom>
          <a:solidFill>
            <a:srgbClr val="D2D9F9"/>
          </a:solidFill>
          <a:ln/>
        </p:spPr>
      </p:sp>
      <p:pic>
        <p:nvPicPr>
          <p:cNvPr id="2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2916" y="6127849"/>
            <a:ext cx="151801" cy="121444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1056157" y="6119813"/>
            <a:ext cx="10962207" cy="168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 double spacing, Times New Roman 12pt font. Tables and figures should be preceded by commentary. Avoid emotional language and double negatives.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5616"/>
            <a:ext cx="10868745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Report Formats &amp; Business Plans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61475" y="1554857"/>
            <a:ext cx="5235841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Report Formats</a:t>
            </a:r>
            <a:endParaRPr lang="en-US" sz="16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989435"/>
            <a:ext cx="2537754" cy="18119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9437" y="2171204"/>
            <a:ext cx="2098027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Memos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19437" y="2585740"/>
            <a:ext cx="2098027" cy="1033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Internal communication; impersonal, objective tone. Includes sender, receiver, date, and subject.</a:t>
            </a:r>
            <a:endParaRPr lang="en-US" sz="12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9463" y="1989435"/>
            <a:ext cx="2537853" cy="181193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617425" y="2171204"/>
            <a:ext cx="2098126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Letter Reports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3617425" y="2585740"/>
            <a:ext cx="2098126" cy="1033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One-page external documents in block format on company letterhead.</a:t>
            </a:r>
            <a:endParaRPr lang="en-US" sz="12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961606"/>
            <a:ext cx="2537754" cy="207039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19437" y="4143375"/>
            <a:ext cx="2098027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Formal Reports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919437" y="4557911"/>
            <a:ext cx="2098027" cy="12923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Methodical structure: title page, cover letter, table of contents, executive summary, body, references.</a:t>
            </a:r>
            <a:endParaRPr lang="en-US" sz="12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59463" y="3961606"/>
            <a:ext cx="2537853" cy="207039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617425" y="4143375"/>
            <a:ext cx="2098126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Semi-Formal Reports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3617425" y="4557911"/>
            <a:ext cx="2098126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Shorter version with title page, introduction, body, and references.</a:t>
            </a:r>
            <a:endParaRPr lang="en-US" sz="1250" dirty="0"/>
          </a:p>
        </p:txBody>
      </p:sp>
      <p:sp>
        <p:nvSpPr>
          <p:cNvPr id="16" name="Shape 10"/>
          <p:cNvSpPr/>
          <p:nvPr/>
        </p:nvSpPr>
        <p:spPr>
          <a:xfrm>
            <a:off x="6183555" y="1394619"/>
            <a:ext cx="5470190" cy="4817666"/>
          </a:xfrm>
          <a:prstGeom prst="roundRect">
            <a:avLst>
              <a:gd name="adj" fmla="val 2433"/>
            </a:avLst>
          </a:prstGeom>
          <a:solidFill>
            <a:srgbClr val="4967E9">
              <a:alpha val="95000"/>
            </a:srgbClr>
          </a:solidFill>
          <a:ln/>
        </p:spPr>
      </p:sp>
      <p:sp>
        <p:nvSpPr>
          <p:cNvPr id="17" name="Text 11"/>
          <p:cNvSpPr/>
          <p:nvPr/>
        </p:nvSpPr>
        <p:spPr>
          <a:xfrm>
            <a:off x="6346269" y="1554857"/>
            <a:ext cx="5144760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Business Plans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6346269" y="1969393"/>
            <a:ext cx="5144760" cy="11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spcAft>
                <a:spcPts val="1100"/>
              </a:spcAft>
              <a:buNone/>
            </a:pPr>
            <a:r>
              <a:rPr lang="en-US" sz="12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business plan evaluates the </a:t>
            </a:r>
            <a:pPr algn="l" indent="0" marL="0">
              <a:lnSpc>
                <a:spcPct val="132000"/>
              </a:lnSpc>
              <a:spcAft>
                <a:spcPts val="11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feasibility</a:t>
            </a:r>
            <a:pPr algn="l" indent="0" marL="0">
              <a:lnSpc>
                <a:spcPct val="132000"/>
              </a:lnSpc>
              <a:spcAft>
                <a:spcPts val="1100"/>
              </a:spcAft>
              <a:buNone/>
            </a:pPr>
            <a:r>
              <a:rPr lang="en-US" sz="12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of a new idea objectively. It serves as an operating strategy, a "selling tool," and a financing proposal.</a:t>
            </a:r>
            <a:endParaRPr lang="en-US" sz="1250" dirty="0"/>
          </a:p>
          <a:p>
            <a:pPr algn="l" indent="0" marL="0">
              <a:lnSpc>
                <a:spcPct val="13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Three key questions:</a:t>
            </a:r>
            <a:endParaRPr lang="en-US" sz="1250" dirty="0"/>
          </a:p>
        </p:txBody>
      </p:sp>
      <p:sp>
        <p:nvSpPr>
          <p:cNvPr id="19" name="Text 13"/>
          <p:cNvSpPr/>
          <p:nvPr/>
        </p:nvSpPr>
        <p:spPr>
          <a:xfrm>
            <a:off x="6346269" y="3291582"/>
            <a:ext cx="5144760" cy="887512"/>
          </a:xfrm>
          <a:prstGeom prst="rect">
            <a:avLst/>
          </a:prstGeom>
          <a:noFill/>
          <a:ln/>
        </p:spPr>
        <p:txBody>
          <a:bodyPr wrap="square" lIns="0" tIns="65123" rIns="0" bIns="0" rtlCol="0" anchor="t">
            <a:normAutofit/>
          </a:bodyPr>
          <a:lstStyle/>
          <a:p>
            <a:pPr algn="l" marL="254000" indent="-254000">
              <a:lnSpc>
                <a:spcPct val="132000"/>
              </a:lnSpc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Marketing:</a:t>
            </a:r>
            <a:pPr algn="l" marL="254000" indent="-254000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Is there a market? How much can I sell?</a:t>
            </a:r>
            <a:endParaRPr lang="en-US" sz="1250" dirty="0"/>
          </a:p>
          <a:p>
            <a:pPr algn="l" marL="254000" indent="-254000">
              <a:lnSpc>
                <a:spcPct val="132000"/>
              </a:lnSpc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Management:</a:t>
            </a:r>
            <a:pPr algn="l" marL="254000" indent="-254000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Does the team have required skills?</a:t>
            </a:r>
            <a:endParaRPr lang="en-US" sz="1250" dirty="0"/>
          </a:p>
          <a:p>
            <a:pPr algn="l" marL="254000" indent="-254000">
              <a:lnSpc>
                <a:spcPct val="132000"/>
              </a:lnSpc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Financial:</a:t>
            </a:r>
            <a:pPr algn="l" marL="254000" indent="-254000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Can the business make a profit?</a:t>
            </a:r>
            <a:endParaRPr lang="en-US" sz="1250" dirty="0"/>
          </a:p>
        </p:txBody>
      </p:sp>
      <p:sp>
        <p:nvSpPr>
          <p:cNvPr id="20" name="Text 14"/>
          <p:cNvSpPr/>
          <p:nvPr/>
        </p:nvSpPr>
        <p:spPr>
          <a:xfrm>
            <a:off x="6346269" y="4323259"/>
            <a:ext cx="57543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plan with no plan is a leading cause of business failure.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4822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Business Plan: Three-Section Structure</a:t>
            </a:r>
            <a:endParaRPr lang="en-US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95648"/>
            <a:ext cx="3622882" cy="6614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6769" y="2522438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Section One: The Business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26769" y="2880122"/>
            <a:ext cx="3292293" cy="1852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Written section (10–20 pages) covering: business description, products/services, market analysis, marketing plan, location, competition, management, personnel, and loan/investment application. Use headlines, graphs, and bullets for readability.</a:t>
            </a:r>
            <a:endParaRPr lang="en-US" sz="13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357" y="1695648"/>
            <a:ext cx="3622882" cy="6614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49651" y="2522438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Section Two: Financial Data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449651" y="2880122"/>
            <a:ext cx="329229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Projected Income Statements, Cash Flow Statements, Balance Sheets, Break-Even Analysis, and Sources/Uses of Funds. Base projections on facts and research — forecast 2–4 years, monthly for the first 12.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239" y="1695648"/>
            <a:ext cx="3622882" cy="6614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72533" y="2522438"/>
            <a:ext cx="329229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Section Three: Supporting Documents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072533" y="3138587"/>
            <a:ext cx="3292293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Historical financials, tax returns, résumés, reference letters, personal financial statements, facilities diagrams, letters of intent, and contracts.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661475" y="5083770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69" y="5323483"/>
            <a:ext cx="206667" cy="16529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98731" y="5290344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Ways to Ruin Your Plan: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Submitting a rough copy, outdated financials, unsubstantiated assumptions, too much "blue sky," lack of financial understanding, vague strategies, no owner equity, unwillingness to guarantee loans, or unrealistic loan terms.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0977"/>
            <a:ext cx="10868745" cy="444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Business Plan: Section One Details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475" y="1199356"/>
            <a:ext cx="11478330" cy="211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Section One describes the management and marketing aspects of the business. Key subsections: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548110"/>
            <a:ext cx="5373255" cy="1447701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2777" y="1675904"/>
            <a:ext cx="170553" cy="17055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22602" y="2116534"/>
            <a:ext cx="5051001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A. Description of Business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822602" y="2411809"/>
            <a:ext cx="5051001" cy="422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Business type, status (start-up/expansion/takeover), form (sole proprietorship, partnership, etc.), products, and customers.</a:t>
            </a:r>
            <a:endParaRPr lang="en-US" sz="11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56866" y="1548110"/>
            <a:ext cx="5373355" cy="1447701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58266" y="1675904"/>
            <a:ext cx="170553" cy="17055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317993" y="2116534"/>
            <a:ext cx="5051100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B. Products/Services</a:t>
            </a:r>
            <a:endParaRPr lang="en-US" sz="1350" dirty="0"/>
          </a:p>
        </p:txBody>
      </p:sp>
      <p:sp>
        <p:nvSpPr>
          <p:cNvPr id="11" name="Text 5"/>
          <p:cNvSpPr/>
          <p:nvPr/>
        </p:nvSpPr>
        <p:spPr>
          <a:xfrm>
            <a:off x="6317993" y="2411809"/>
            <a:ext cx="5051100" cy="422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Features, benefits, positioning, and differentiation from competition. Explain why customers will buy from you.</a:t>
            </a:r>
            <a:endParaRPr lang="en-US" sz="11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475" y="3117949"/>
            <a:ext cx="5373255" cy="1659136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62777" y="3245743"/>
            <a:ext cx="170553" cy="17055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822602" y="3686373"/>
            <a:ext cx="5051001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C. Market Analysis</a:t>
            </a:r>
            <a:endParaRPr lang="en-US" sz="1350" dirty="0"/>
          </a:p>
        </p:txBody>
      </p:sp>
      <p:sp>
        <p:nvSpPr>
          <p:cNvPr id="15" name="Text 7"/>
          <p:cNvSpPr/>
          <p:nvPr/>
        </p:nvSpPr>
        <p:spPr>
          <a:xfrm>
            <a:off x="822602" y="3981648"/>
            <a:ext cx="5051001" cy="6343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Market size, growth, your share, industry outlook, and under-served segments. Use research from trade associations, government stats, and competitor observation.</a:t>
            </a:r>
            <a:endParaRPr lang="en-US" sz="11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56866" y="3117949"/>
            <a:ext cx="5373355" cy="1659136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58266" y="3245743"/>
            <a:ext cx="170553" cy="170557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6317993" y="3686373"/>
            <a:ext cx="5051100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D. Marketing Plan</a:t>
            </a:r>
            <a:endParaRPr lang="en-US" sz="1350" dirty="0"/>
          </a:p>
        </p:txBody>
      </p:sp>
      <p:sp>
        <p:nvSpPr>
          <p:cNvPr id="19" name="Text 9"/>
          <p:cNvSpPr/>
          <p:nvPr/>
        </p:nvSpPr>
        <p:spPr>
          <a:xfrm>
            <a:off x="6317993" y="3981648"/>
            <a:ext cx="5051100" cy="422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Product, pricing, and promotional strategies. Define target markets, media channels, messaging, cost, and timetable.</a:t>
            </a:r>
            <a:endParaRPr lang="en-US" sz="1100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1475" y="4899223"/>
            <a:ext cx="5373255" cy="1447701"/>
          </a:xfrm>
          <a:prstGeom prst="rect">
            <a:avLst/>
          </a:prstGeom>
        </p:spPr>
      </p:pic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62777" y="5027017"/>
            <a:ext cx="170553" cy="170557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822602" y="5467648"/>
            <a:ext cx="5051001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E–F. Location &amp; Competition</a:t>
            </a:r>
            <a:endParaRPr lang="en-US" sz="1350" dirty="0"/>
          </a:p>
        </p:txBody>
      </p:sp>
      <p:sp>
        <p:nvSpPr>
          <p:cNvPr id="23" name="Text 11"/>
          <p:cNvSpPr/>
          <p:nvPr/>
        </p:nvSpPr>
        <p:spPr>
          <a:xfrm>
            <a:off x="822602" y="5762923"/>
            <a:ext cx="5051001" cy="422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Address, ownership/lease terms, and why the location suits the business. Identify largest competitors and how you compare.</a:t>
            </a:r>
            <a:endParaRPr lang="en-US" sz="1100" dirty="0"/>
          </a:p>
        </p:txBody>
      </p:sp>
      <p:pic>
        <p:nvPicPr>
          <p:cNvPr id="24" name="Image 10" descr="preencoded.png">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156866" y="4899223"/>
            <a:ext cx="5373355" cy="1447701"/>
          </a:xfrm>
          <a:prstGeom prst="rect">
            <a:avLst/>
          </a:prstGeom>
        </p:spPr>
      </p:pic>
      <p:pic>
        <p:nvPicPr>
          <p:cNvPr id="25" name="Image 11" descr="preencoded.png">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758266" y="5027017"/>
            <a:ext cx="170553" cy="170557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6317993" y="5467648"/>
            <a:ext cx="5051100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G–I. Management, Personnel &amp; Investment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6317993" y="5762923"/>
            <a:ext cx="5051100" cy="422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Management qualifications, organizational structure, personnel needs, salaries, and total investment required with repayment plan.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06326"/>
            <a:ext cx="10868745" cy="492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Meeting Minutes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61475" y="1399381"/>
            <a:ext cx="10868745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Minutes are the official written record of a meeting — authentic documents that can be used in courts and banks. They record attendees, matters discussed, decisions made, and action points.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61475" y="3520281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5" name="Shape 3"/>
          <p:cNvSpPr/>
          <p:nvPr/>
        </p:nvSpPr>
        <p:spPr>
          <a:xfrm>
            <a:off x="2769324" y="3047405"/>
            <a:ext cx="19050" cy="472877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6" name="Shape 4"/>
          <p:cNvSpPr/>
          <p:nvPr/>
        </p:nvSpPr>
        <p:spPr>
          <a:xfrm>
            <a:off x="2601550" y="3342977"/>
            <a:ext cx="354599" cy="354608"/>
          </a:xfrm>
          <a:prstGeom prst="roundRect">
            <a:avLst>
              <a:gd name="adj" fmla="val 18671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60633" y="3372495"/>
            <a:ext cx="236432" cy="2955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19030" y="2060873"/>
            <a:ext cx="3919737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1. Prepare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19030" y="2397224"/>
            <a:ext cx="3919737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Gather agenda, previous minutes, discussion documents, and writing materials.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80557" y="3520281"/>
            <a:ext cx="19050" cy="472877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11" name="Shape 9"/>
          <p:cNvSpPr/>
          <p:nvPr/>
        </p:nvSpPr>
        <p:spPr>
          <a:xfrm>
            <a:off x="4812783" y="3342977"/>
            <a:ext cx="354599" cy="354608"/>
          </a:xfrm>
          <a:prstGeom prst="roundRect">
            <a:avLst>
              <a:gd name="adj" fmla="val 18671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71866" y="3372495"/>
            <a:ext cx="236432" cy="2955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030263" y="4150816"/>
            <a:ext cx="3919737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2. During Meeting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3030263" y="4487168"/>
            <a:ext cx="3919737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Record attendees, start time, key discussions, decisions (and how/by whom), and next steps with a DRI assigned.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191890" y="3047405"/>
            <a:ext cx="19050" cy="472877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16" name="Shape 14"/>
          <p:cNvSpPr/>
          <p:nvPr/>
        </p:nvSpPr>
        <p:spPr>
          <a:xfrm>
            <a:off x="7024115" y="3342977"/>
            <a:ext cx="354599" cy="354608"/>
          </a:xfrm>
          <a:prstGeom prst="roundRect">
            <a:avLst>
              <a:gd name="adj" fmla="val 18671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83198" y="3372495"/>
            <a:ext cx="236432" cy="2955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5241595" y="2060873"/>
            <a:ext cx="3919737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3. After Meeting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5241595" y="2397224"/>
            <a:ext cx="3919737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Check with chairperson for accuracy, then circulate to all attendees within the same day.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403123" y="3520281"/>
            <a:ext cx="19050" cy="472877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21" name="Shape 19"/>
          <p:cNvSpPr/>
          <p:nvPr/>
        </p:nvSpPr>
        <p:spPr>
          <a:xfrm>
            <a:off x="9235348" y="3342977"/>
            <a:ext cx="354599" cy="354608"/>
          </a:xfrm>
          <a:prstGeom prst="roundRect">
            <a:avLst>
              <a:gd name="adj" fmla="val 18671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94431" y="3372495"/>
            <a:ext cx="236432" cy="2955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4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7452828" y="4150816"/>
            <a:ext cx="3919737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4. Disseminate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7452828" y="4487168"/>
            <a:ext cx="3919737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Send via email with relevant documents attached. Ask a question to ensure participants review the minutes.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61475" y="5394920"/>
            <a:ext cx="10868745" cy="856655"/>
          </a:xfrm>
          <a:prstGeom prst="roundRect">
            <a:avLst>
              <a:gd name="adj" fmla="val 7729"/>
            </a:avLst>
          </a:prstGeom>
          <a:solidFill>
            <a:srgbClr val="D2D9F9"/>
          </a:solidFill>
          <a:ln/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9030" y="5611713"/>
            <a:ext cx="197044" cy="157559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1173629" y="5584527"/>
            <a:ext cx="10199035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What to Include: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Meeting title, date, time, venue, participant names, agenda items, main points discussed, decisions made, action tasks with responsible persons and deadlines, and future decisions. Keep minutes clean, professional, and concise — not a full transcript.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2026-08-23T06:38:52Z</dcterms:created>
  <dcterms:modified xsi:type="dcterms:W3CDTF">2026-08-23T06:38:52Z</dcterms:modified>
</cp:coreProperties>
</file>