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embeddedFontLst>
    <p:embeddedFont>
      <p:font typeface="Corben"/>
      <p:regular r:id="rId201314"/>
    </p:embeddedFont>
    <p:embeddedFont>
      <p:font typeface="Corben Bold"/>
      <p:regular r:id="rId201315"/>
    </p:embeddedFont>
    <p:embeddedFont>
      <p:font typeface="Nobile"/>
      <p:regular r:id="rId201316"/>
    </p:embeddedFont>
    <p:embeddedFont>
      <p:font typeface="Nobile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9F9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1.png"/><Relationship Id="rId4" Type="http://schemas.openxmlformats.org/officeDocument/2006/relationships/image" Target="../media/image-7-2.svg"/><Relationship Id="rId5" Type="http://schemas.openxmlformats.org/officeDocument/2006/relationships/image" Target="../media/image-7-1.png"/><Relationship Id="rId6" Type="http://schemas.openxmlformats.org/officeDocument/2006/relationships/image" Target="../media/image-7-2.svg"/><Relationship Id="rId7" Type="http://schemas.openxmlformats.org/officeDocument/2006/relationships/image" Target="../media/image-7-1.png"/><Relationship Id="rId8" Type="http://schemas.openxmlformats.org/officeDocument/2006/relationships/image" Target="../media/image-7-2.svg"/><Relationship Id="rId9" Type="http://schemas.openxmlformats.org/officeDocument/2006/relationships/slideLayout" Target="../slideLayouts/slideLayout2.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image" Target="../media/image-8-8.svg"/><Relationship Id="rId9" Type="http://schemas.openxmlformats.org/officeDocument/2006/relationships/image" Target="../media/image-8-9.png"/><Relationship Id="rId10" Type="http://schemas.openxmlformats.org/officeDocument/2006/relationships/image" Target="../media/image-8-10.svg"/><Relationship Id="rId11" Type="http://schemas.openxmlformats.org/officeDocument/2006/relationships/image" Target="../media/image-8-11.png"/><Relationship Id="rId12" Type="http://schemas.openxmlformats.org/officeDocument/2006/relationships/image" Target="../media/image-8-12.svg"/><Relationship Id="rId13" Type="http://schemas.openxmlformats.org/officeDocument/2006/relationships/slideLayout" Target="../slideLayouts/slideLayout2.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svg"/><Relationship Id="rId3" Type="http://schemas.openxmlformats.org/officeDocument/2006/relationships/image" Target="../media/image-9-1.png"/><Relationship Id="rId4" Type="http://schemas.openxmlformats.org/officeDocument/2006/relationships/image" Target="../media/image-9-2.svg"/><Relationship Id="rId5" Type="http://schemas.openxmlformats.org/officeDocument/2006/relationships/slideLayout" Target="../slideLayouts/slideLayout2.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image" Target="../media/image-10-7.png"/><Relationship Id="rId8" Type="http://schemas.openxmlformats.org/officeDocument/2006/relationships/image" Target="../media/image-10-8.svg"/><Relationship Id="rId9" Type="http://schemas.openxmlformats.org/officeDocument/2006/relationships/image" Target="../media/image-10-9.png"/><Relationship Id="rId10" Type="http://schemas.openxmlformats.org/officeDocument/2006/relationships/slideLayout" Target="../slideLayouts/slideLayout2.xml"/><Relationship Id="rId11"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19809" y="0"/>
            <a:ext cx="4571886" cy="6858000"/>
          </a:xfrm>
          <a:prstGeom prst="rect">
            <a:avLst/>
          </a:prstGeom>
        </p:spPr>
      </p:pic>
      <p:sp>
        <p:nvSpPr>
          <p:cNvPr id="3" name="Text 0"/>
          <p:cNvSpPr/>
          <p:nvPr/>
        </p:nvSpPr>
        <p:spPr>
          <a:xfrm>
            <a:off x="661475" y="2292052"/>
            <a:ext cx="6296860"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Presentation Skills</a:t>
            </a:r>
            <a:endParaRPr lang="en-US" sz="3250" dirty="0"/>
          </a:p>
        </p:txBody>
      </p:sp>
      <p:sp>
        <p:nvSpPr>
          <p:cNvPr id="4" name="Text 1"/>
          <p:cNvSpPr/>
          <p:nvPr/>
        </p:nvSpPr>
        <p:spPr>
          <a:xfrm>
            <a:off x="661475" y="3056830"/>
            <a:ext cx="6296860" cy="1509117"/>
          </a:xfrm>
          <a:prstGeom prst="rect">
            <a:avLst/>
          </a:prstGeom>
          <a:noFill/>
          <a:ln/>
        </p:spPr>
        <p:txBody>
          <a:bodyPr wrap="square" lIns="0" tIns="0" rIns="0" bIns="0" rtlCol="0" anchor="t"/>
          <a:lstStyle/>
          <a:p>
            <a:pPr algn="l" indent="0" marL="0">
              <a:lnSpc>
                <a:spcPct val="133000"/>
              </a:lnSpc>
              <a:spcAft>
                <a:spcPts val="1450"/>
              </a:spcAft>
              <a:buNone/>
            </a:pPr>
            <a:r>
              <a:rPr lang="en-US" sz="1300" dirty="0">
                <a:solidFill>
                  <a:srgbClr val="404155"/>
                </a:solidFill>
                <a:latin typeface="Nobile" pitchFamily="34" charset="0"/>
                <a:ea typeface="Nobile" pitchFamily="34" charset="-122"/>
                <a:cs typeface="Nobile" pitchFamily="34" charset="-120"/>
              </a:rPr>
              <a:t>Chapter Six — Somaville University, Faculty of Computer Science</a:t>
            </a:r>
            <a:endParaRPr lang="en-US" sz="1300" dirty="0"/>
          </a:p>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A presentation is a means of communication adapted to various speaking situations — from addressing a group or meeting a team, to making a speech or presenting in a video conference. Effective presentations require clear structure, engaging delivery, and careful preparation.</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460375"/>
            <a:ext cx="6296860" cy="476448"/>
          </a:xfrm>
          <a:prstGeom prst="rect">
            <a:avLst/>
          </a:prstGeom>
          <a:noFill/>
          <a:ln/>
        </p:spPr>
        <p:txBody>
          <a:bodyPr wrap="none" lIns="0" tIns="0" rIns="0" bIns="0" rtlCol="0" anchor="t"/>
          <a:lstStyle/>
          <a:p>
            <a:pPr algn="l" indent="0" marL="0">
              <a:lnSpc>
                <a:spcPct val="104000"/>
              </a:lnSpc>
              <a:buNone/>
            </a:pPr>
            <a:r>
              <a:rPr lang="en-US" sz="3000" dirty="0">
                <a:solidFill>
                  <a:srgbClr val="1B1B27"/>
                </a:solidFill>
                <a:latin typeface="Corben" pitchFamily="34" charset="0"/>
                <a:ea typeface="Corben" pitchFamily="34" charset="-122"/>
                <a:cs typeface="Corben" pitchFamily="34" charset="-120"/>
              </a:rPr>
              <a:t>What Are Presentation Skills?</a:t>
            </a:r>
            <a:endParaRPr lang="en-US" sz="3000" dirty="0"/>
          </a:p>
        </p:txBody>
      </p:sp>
      <p:sp>
        <p:nvSpPr>
          <p:cNvPr id="4" name="Text 1"/>
          <p:cNvSpPr/>
          <p:nvPr/>
        </p:nvSpPr>
        <p:spPr>
          <a:xfrm>
            <a:off x="5233360" y="1147663"/>
            <a:ext cx="6296860" cy="937816"/>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404155"/>
                </a:solidFill>
                <a:latin typeface="Nobile" pitchFamily="34" charset="0"/>
                <a:ea typeface="Nobile" pitchFamily="34" charset="-122"/>
                <a:cs typeface="Nobile" pitchFamily="34" charset="-120"/>
              </a:rPr>
              <a:t>Presentation skills encompass everything needed to deliver effective, engaging presentations to a variety of audiences. These skills cover structure, slide design, tone of voice, and body language. To be an effective presenter, step-by-step preparation and the method of presenting information should be carefully considered.</a:t>
            </a:r>
            <a:endParaRPr lang="en-US" sz="1200" dirty="0"/>
          </a:p>
        </p:txBody>
      </p:sp>
      <p:sp>
        <p:nvSpPr>
          <p:cNvPr id="5" name="Shape 2"/>
          <p:cNvSpPr/>
          <p:nvPr/>
        </p:nvSpPr>
        <p:spPr>
          <a:xfrm>
            <a:off x="5233360" y="2243534"/>
            <a:ext cx="6296860" cy="874514"/>
          </a:xfrm>
          <a:prstGeom prst="roundRect">
            <a:avLst>
              <a:gd name="adj" fmla="val 7323"/>
            </a:avLst>
          </a:prstGeom>
          <a:solidFill>
            <a:srgbClr val="D2D9F9"/>
          </a:solidFill>
          <a:ln w="6350">
            <a:solidFill>
              <a:srgbClr val="B8BFDF"/>
            </a:solidFill>
            <a:prstDash val="solid"/>
          </a:ln>
        </p:spPr>
      </p:sp>
      <p:sp>
        <p:nvSpPr>
          <p:cNvPr id="6" name="Text 3"/>
          <p:cNvSpPr/>
          <p:nvPr/>
        </p:nvSpPr>
        <p:spPr>
          <a:xfrm>
            <a:off x="5392107" y="2402284"/>
            <a:ext cx="5979368" cy="238224"/>
          </a:xfrm>
          <a:prstGeom prst="rect">
            <a:avLst/>
          </a:prstGeom>
          <a:noFill/>
          <a:ln/>
        </p:spPr>
        <p:txBody>
          <a:bodyPr wrap="none" lIns="0" tIns="0" rIns="0" bIns="0" rtlCol="0" anchor="t"/>
          <a:lstStyle/>
          <a:p>
            <a:pPr algn="l" indent="0" marL="0">
              <a:lnSpc>
                <a:spcPct val="104000"/>
              </a:lnSpc>
              <a:buNone/>
            </a:pPr>
            <a:r>
              <a:rPr lang="en-US" sz="1500" dirty="0">
                <a:solidFill>
                  <a:srgbClr val="404155"/>
                </a:solidFill>
                <a:latin typeface="Corben" pitchFamily="34" charset="0"/>
                <a:ea typeface="Corben" pitchFamily="34" charset="-122"/>
                <a:cs typeface="Corben" pitchFamily="34" charset="-120"/>
              </a:rPr>
              <a:t>Structure</a:t>
            </a:r>
            <a:endParaRPr lang="en-US" sz="1500" dirty="0"/>
          </a:p>
        </p:txBody>
      </p:sp>
      <p:sp>
        <p:nvSpPr>
          <p:cNvPr id="7" name="Text 4"/>
          <p:cNvSpPr/>
          <p:nvPr/>
        </p:nvSpPr>
        <p:spPr>
          <a:xfrm>
            <a:off x="5392107" y="2724845"/>
            <a:ext cx="5979368" cy="234454"/>
          </a:xfrm>
          <a:prstGeom prst="rect">
            <a:avLst/>
          </a:prstGeom>
          <a:noFill/>
          <a:ln/>
        </p:spPr>
        <p:txBody>
          <a:bodyPr wrap="none" lIns="0" tIns="0" rIns="0" bIns="0" rtlCol="0" anchor="t"/>
          <a:lstStyle/>
          <a:p>
            <a:pPr algn="l" indent="0" marL="0">
              <a:lnSpc>
                <a:spcPct val="128000"/>
              </a:lnSpc>
              <a:buNone/>
            </a:pPr>
            <a:r>
              <a:rPr lang="en-US" sz="1200" dirty="0">
                <a:solidFill>
                  <a:srgbClr val="404155"/>
                </a:solidFill>
                <a:latin typeface="Nobile" pitchFamily="34" charset="0"/>
                <a:ea typeface="Nobile" pitchFamily="34" charset="-122"/>
                <a:cs typeface="Nobile" pitchFamily="34" charset="-120"/>
              </a:rPr>
              <a:t>Organize your content clearly with a defined introduction, body, and conclusion.</a:t>
            </a:r>
            <a:endParaRPr lang="en-US" sz="1200" dirty="0"/>
          </a:p>
        </p:txBody>
      </p:sp>
      <p:sp>
        <p:nvSpPr>
          <p:cNvPr id="8" name="Shape 5"/>
          <p:cNvSpPr/>
          <p:nvPr/>
        </p:nvSpPr>
        <p:spPr>
          <a:xfrm>
            <a:off x="5233360" y="3258542"/>
            <a:ext cx="6296860" cy="1108968"/>
          </a:xfrm>
          <a:prstGeom prst="roundRect">
            <a:avLst>
              <a:gd name="adj" fmla="val 5775"/>
            </a:avLst>
          </a:prstGeom>
          <a:solidFill>
            <a:srgbClr val="D2D9F9"/>
          </a:solidFill>
          <a:ln w="6350">
            <a:solidFill>
              <a:srgbClr val="B8BFDF"/>
            </a:solidFill>
            <a:prstDash val="solid"/>
          </a:ln>
        </p:spPr>
      </p:sp>
      <p:sp>
        <p:nvSpPr>
          <p:cNvPr id="9" name="Text 6"/>
          <p:cNvSpPr/>
          <p:nvPr/>
        </p:nvSpPr>
        <p:spPr>
          <a:xfrm>
            <a:off x="5392107" y="3417292"/>
            <a:ext cx="5979368" cy="238224"/>
          </a:xfrm>
          <a:prstGeom prst="rect">
            <a:avLst/>
          </a:prstGeom>
          <a:noFill/>
          <a:ln/>
        </p:spPr>
        <p:txBody>
          <a:bodyPr wrap="none" lIns="0" tIns="0" rIns="0" bIns="0" rtlCol="0" anchor="t"/>
          <a:lstStyle/>
          <a:p>
            <a:pPr algn="l" indent="0" marL="0">
              <a:lnSpc>
                <a:spcPct val="104000"/>
              </a:lnSpc>
              <a:buNone/>
            </a:pPr>
            <a:r>
              <a:rPr lang="en-US" sz="1500" dirty="0">
                <a:solidFill>
                  <a:srgbClr val="404155"/>
                </a:solidFill>
                <a:latin typeface="Corben" pitchFamily="34" charset="0"/>
                <a:ea typeface="Corben" pitchFamily="34" charset="-122"/>
                <a:cs typeface="Corben" pitchFamily="34" charset="-120"/>
              </a:rPr>
              <a:t>Visual Design</a:t>
            </a:r>
            <a:endParaRPr lang="en-US" sz="1500" dirty="0"/>
          </a:p>
        </p:txBody>
      </p:sp>
      <p:sp>
        <p:nvSpPr>
          <p:cNvPr id="10" name="Text 7"/>
          <p:cNvSpPr/>
          <p:nvPr/>
        </p:nvSpPr>
        <p:spPr>
          <a:xfrm>
            <a:off x="5392107" y="3739852"/>
            <a:ext cx="5979368" cy="468908"/>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404155"/>
                </a:solidFill>
                <a:latin typeface="Nobile" pitchFamily="34" charset="0"/>
                <a:ea typeface="Nobile" pitchFamily="34" charset="-122"/>
                <a:cs typeface="Nobile" pitchFamily="34" charset="-120"/>
              </a:rPr>
              <a:t>Design slides and visual aids that support your message without overwhelming the audience.</a:t>
            </a:r>
            <a:endParaRPr lang="en-US" sz="1200" dirty="0"/>
          </a:p>
        </p:txBody>
      </p:sp>
      <p:sp>
        <p:nvSpPr>
          <p:cNvPr id="11" name="Shape 8"/>
          <p:cNvSpPr/>
          <p:nvPr/>
        </p:nvSpPr>
        <p:spPr>
          <a:xfrm>
            <a:off x="5233360" y="4508004"/>
            <a:ext cx="6296860" cy="874514"/>
          </a:xfrm>
          <a:prstGeom prst="roundRect">
            <a:avLst>
              <a:gd name="adj" fmla="val 7323"/>
            </a:avLst>
          </a:prstGeom>
          <a:solidFill>
            <a:srgbClr val="D2D9F9"/>
          </a:solidFill>
          <a:ln w="6350">
            <a:solidFill>
              <a:srgbClr val="B8BFDF"/>
            </a:solidFill>
            <a:prstDash val="solid"/>
          </a:ln>
        </p:spPr>
      </p:sp>
      <p:sp>
        <p:nvSpPr>
          <p:cNvPr id="12" name="Text 9"/>
          <p:cNvSpPr/>
          <p:nvPr/>
        </p:nvSpPr>
        <p:spPr>
          <a:xfrm>
            <a:off x="5392107" y="4666754"/>
            <a:ext cx="5979368" cy="238224"/>
          </a:xfrm>
          <a:prstGeom prst="rect">
            <a:avLst/>
          </a:prstGeom>
          <a:noFill/>
          <a:ln/>
        </p:spPr>
        <p:txBody>
          <a:bodyPr wrap="none" lIns="0" tIns="0" rIns="0" bIns="0" rtlCol="0" anchor="t"/>
          <a:lstStyle/>
          <a:p>
            <a:pPr algn="l" indent="0" marL="0">
              <a:lnSpc>
                <a:spcPct val="104000"/>
              </a:lnSpc>
              <a:buNone/>
            </a:pPr>
            <a:r>
              <a:rPr lang="en-US" sz="1500" dirty="0">
                <a:solidFill>
                  <a:srgbClr val="404155"/>
                </a:solidFill>
                <a:latin typeface="Corben" pitchFamily="34" charset="0"/>
                <a:ea typeface="Corben" pitchFamily="34" charset="-122"/>
                <a:cs typeface="Corben" pitchFamily="34" charset="-120"/>
              </a:rPr>
              <a:t>Voice &amp; Tone</a:t>
            </a:r>
            <a:endParaRPr lang="en-US" sz="1500" dirty="0"/>
          </a:p>
        </p:txBody>
      </p:sp>
      <p:sp>
        <p:nvSpPr>
          <p:cNvPr id="13" name="Text 10"/>
          <p:cNvSpPr/>
          <p:nvPr/>
        </p:nvSpPr>
        <p:spPr>
          <a:xfrm>
            <a:off x="5392107" y="4989314"/>
            <a:ext cx="5979368" cy="234454"/>
          </a:xfrm>
          <a:prstGeom prst="rect">
            <a:avLst/>
          </a:prstGeom>
          <a:noFill/>
          <a:ln/>
        </p:spPr>
        <p:txBody>
          <a:bodyPr wrap="none" lIns="0" tIns="0" rIns="0" bIns="0" rtlCol="0" anchor="t"/>
          <a:lstStyle/>
          <a:p>
            <a:pPr algn="l" indent="0" marL="0">
              <a:lnSpc>
                <a:spcPct val="128000"/>
              </a:lnSpc>
              <a:buNone/>
            </a:pPr>
            <a:r>
              <a:rPr lang="en-US" sz="1200" dirty="0">
                <a:solidFill>
                  <a:srgbClr val="404155"/>
                </a:solidFill>
                <a:latin typeface="Nobile" pitchFamily="34" charset="0"/>
                <a:ea typeface="Nobile" pitchFamily="34" charset="-122"/>
                <a:cs typeface="Nobile" pitchFamily="34" charset="-120"/>
              </a:rPr>
              <a:t>Use appropriate pacing, volume, and vocal variety to maintain engagement.</a:t>
            </a:r>
            <a:endParaRPr lang="en-US" sz="1200" dirty="0"/>
          </a:p>
        </p:txBody>
      </p:sp>
      <p:sp>
        <p:nvSpPr>
          <p:cNvPr id="14" name="Shape 11"/>
          <p:cNvSpPr/>
          <p:nvPr/>
        </p:nvSpPr>
        <p:spPr>
          <a:xfrm>
            <a:off x="5233360" y="5523012"/>
            <a:ext cx="6296860" cy="874514"/>
          </a:xfrm>
          <a:prstGeom prst="roundRect">
            <a:avLst>
              <a:gd name="adj" fmla="val 7323"/>
            </a:avLst>
          </a:prstGeom>
          <a:solidFill>
            <a:srgbClr val="D2D9F9"/>
          </a:solidFill>
          <a:ln w="6350">
            <a:solidFill>
              <a:srgbClr val="B8BFDF"/>
            </a:solidFill>
            <a:prstDash val="solid"/>
          </a:ln>
        </p:spPr>
      </p:sp>
      <p:sp>
        <p:nvSpPr>
          <p:cNvPr id="15" name="Text 12"/>
          <p:cNvSpPr/>
          <p:nvPr/>
        </p:nvSpPr>
        <p:spPr>
          <a:xfrm>
            <a:off x="5392107" y="5681762"/>
            <a:ext cx="5979368" cy="238224"/>
          </a:xfrm>
          <a:prstGeom prst="rect">
            <a:avLst/>
          </a:prstGeom>
          <a:noFill/>
          <a:ln/>
        </p:spPr>
        <p:txBody>
          <a:bodyPr wrap="none" lIns="0" tIns="0" rIns="0" bIns="0" rtlCol="0" anchor="t"/>
          <a:lstStyle/>
          <a:p>
            <a:pPr algn="l" indent="0" marL="0">
              <a:lnSpc>
                <a:spcPct val="104000"/>
              </a:lnSpc>
              <a:buNone/>
            </a:pPr>
            <a:r>
              <a:rPr lang="en-US" sz="1500" dirty="0">
                <a:solidFill>
                  <a:srgbClr val="404155"/>
                </a:solidFill>
                <a:latin typeface="Corben" pitchFamily="34" charset="0"/>
                <a:ea typeface="Corben" pitchFamily="34" charset="-122"/>
                <a:cs typeface="Corben" pitchFamily="34" charset="-120"/>
              </a:rPr>
              <a:t>Body Language</a:t>
            </a:r>
            <a:endParaRPr lang="en-US" sz="1500" dirty="0"/>
          </a:p>
        </p:txBody>
      </p:sp>
      <p:sp>
        <p:nvSpPr>
          <p:cNvPr id="16" name="Text 13"/>
          <p:cNvSpPr/>
          <p:nvPr/>
        </p:nvSpPr>
        <p:spPr>
          <a:xfrm>
            <a:off x="5392107" y="6004322"/>
            <a:ext cx="5979368" cy="234454"/>
          </a:xfrm>
          <a:prstGeom prst="rect">
            <a:avLst/>
          </a:prstGeom>
          <a:noFill/>
          <a:ln/>
        </p:spPr>
        <p:txBody>
          <a:bodyPr wrap="none" lIns="0" tIns="0" rIns="0" bIns="0" rtlCol="0" anchor="t"/>
          <a:lstStyle/>
          <a:p>
            <a:pPr algn="l" indent="0" marL="0">
              <a:lnSpc>
                <a:spcPct val="128000"/>
              </a:lnSpc>
              <a:buNone/>
            </a:pPr>
            <a:r>
              <a:rPr lang="en-US" sz="1200" dirty="0">
                <a:solidFill>
                  <a:srgbClr val="404155"/>
                </a:solidFill>
                <a:latin typeface="Nobile" pitchFamily="34" charset="0"/>
                <a:ea typeface="Nobile" pitchFamily="34" charset="-122"/>
                <a:cs typeface="Nobile" pitchFamily="34" charset="-120"/>
              </a:rPr>
              <a:t>Convey confidence through posture, eye contact, and purposeful gestures.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03901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Planning Your Presentation</a:t>
            </a:r>
            <a:endParaRPr lang="en-US" sz="3250" dirty="0"/>
          </a:p>
        </p:txBody>
      </p:sp>
      <p:sp>
        <p:nvSpPr>
          <p:cNvPr id="3" name="Text 1"/>
          <p:cNvSpPr/>
          <p:nvPr/>
        </p:nvSpPr>
        <p:spPr>
          <a:xfrm>
            <a:off x="661475" y="1886446"/>
            <a:ext cx="11478330"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It can be helpful to plan your presentation in terms of key steps. Clear planning determines your content and direction.</a:t>
            </a:r>
            <a:endParaRPr lang="en-US" sz="1300" dirty="0"/>
          </a:p>
        </p:txBody>
      </p:sp>
      <p:sp>
        <p:nvSpPr>
          <p:cNvPr id="4" name="Text 2"/>
          <p:cNvSpPr/>
          <p:nvPr/>
        </p:nvSpPr>
        <p:spPr>
          <a:xfrm>
            <a:off x="661475" y="2337098"/>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404155"/>
                </a:solidFill>
                <a:latin typeface="Corben" pitchFamily="34" charset="0"/>
                <a:ea typeface="Corben" pitchFamily="34" charset="-122"/>
                <a:cs typeface="Corben" pitchFamily="34" charset="-120"/>
              </a:rPr>
              <a:t>01</a:t>
            </a:r>
            <a:endParaRPr lang="en-US" sz="1300" dirty="0"/>
          </a:p>
        </p:txBody>
      </p:sp>
      <p:sp>
        <p:nvSpPr>
          <p:cNvPr id="5" name="Shape 3"/>
          <p:cNvSpPr/>
          <p:nvPr/>
        </p:nvSpPr>
        <p:spPr>
          <a:xfrm>
            <a:off x="661475" y="2599035"/>
            <a:ext cx="3512653" cy="19050"/>
          </a:xfrm>
          <a:prstGeom prst="rect">
            <a:avLst/>
          </a:prstGeom>
          <a:solidFill>
            <a:srgbClr val="4967E9"/>
          </a:solidFill>
          <a:ln/>
        </p:spPr>
      </p:sp>
      <p:sp>
        <p:nvSpPr>
          <p:cNvPr id="6" name="Text 4"/>
          <p:cNvSpPr/>
          <p:nvPr/>
        </p:nvSpPr>
        <p:spPr>
          <a:xfrm>
            <a:off x="661475" y="2719784"/>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Set Your Objective</a:t>
            </a:r>
            <a:endParaRPr lang="en-US" sz="1600" dirty="0"/>
          </a:p>
        </p:txBody>
      </p:sp>
      <p:sp>
        <p:nvSpPr>
          <p:cNvPr id="7" name="Text 5"/>
          <p:cNvSpPr/>
          <p:nvPr/>
        </p:nvSpPr>
        <p:spPr>
          <a:xfrm>
            <a:off x="661475" y="3077468"/>
            <a:ext cx="3512653"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Define your purpose in one sentence: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"As a result of my presentation, my audience will be able to…"</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For example: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"Explain the methods of preventing HIV/AIDS."</a:t>
            </a:r>
            <a:endParaRPr lang="en-US" sz="1300" dirty="0"/>
          </a:p>
        </p:txBody>
      </p:sp>
      <p:sp>
        <p:nvSpPr>
          <p:cNvPr id="8" name="Text 6"/>
          <p:cNvSpPr/>
          <p:nvPr/>
        </p:nvSpPr>
        <p:spPr>
          <a:xfrm>
            <a:off x="4339422" y="2337098"/>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404155"/>
                </a:solidFill>
                <a:latin typeface="Corben" pitchFamily="34" charset="0"/>
                <a:ea typeface="Corben" pitchFamily="34" charset="-122"/>
                <a:cs typeface="Corben" pitchFamily="34" charset="-120"/>
              </a:rPr>
              <a:t>02</a:t>
            </a:r>
            <a:endParaRPr lang="en-US" sz="1300" dirty="0"/>
          </a:p>
        </p:txBody>
      </p:sp>
      <p:sp>
        <p:nvSpPr>
          <p:cNvPr id="9" name="Shape 7"/>
          <p:cNvSpPr/>
          <p:nvPr/>
        </p:nvSpPr>
        <p:spPr>
          <a:xfrm>
            <a:off x="4339422" y="2599035"/>
            <a:ext cx="3512752" cy="19050"/>
          </a:xfrm>
          <a:prstGeom prst="rect">
            <a:avLst/>
          </a:prstGeom>
          <a:solidFill>
            <a:srgbClr val="4967E9"/>
          </a:solidFill>
          <a:ln/>
        </p:spPr>
      </p:sp>
      <p:sp>
        <p:nvSpPr>
          <p:cNvPr id="10" name="Text 8"/>
          <p:cNvSpPr/>
          <p:nvPr/>
        </p:nvSpPr>
        <p:spPr>
          <a:xfrm>
            <a:off x="4339422" y="2719784"/>
            <a:ext cx="3512752"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Decide Your Purpose</a:t>
            </a:r>
            <a:endParaRPr lang="en-US" sz="1600" dirty="0"/>
          </a:p>
        </p:txBody>
      </p:sp>
      <p:sp>
        <p:nvSpPr>
          <p:cNvPr id="11" name="Text 9"/>
          <p:cNvSpPr/>
          <p:nvPr/>
        </p:nvSpPr>
        <p:spPr>
          <a:xfrm>
            <a:off x="4339422" y="3077468"/>
            <a:ext cx="3512752"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Determine whether your talk aims to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inform, persuade, motivate,</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or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change things</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What do you want your audience to do as a result?</a:t>
            </a:r>
            <a:endParaRPr lang="en-US" sz="1300" dirty="0"/>
          </a:p>
        </p:txBody>
      </p:sp>
      <p:sp>
        <p:nvSpPr>
          <p:cNvPr id="12" name="Text 10"/>
          <p:cNvSpPr/>
          <p:nvPr/>
        </p:nvSpPr>
        <p:spPr>
          <a:xfrm>
            <a:off x="8017468" y="2337098"/>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404155"/>
                </a:solidFill>
                <a:latin typeface="Corben" pitchFamily="34" charset="0"/>
                <a:ea typeface="Corben" pitchFamily="34" charset="-122"/>
                <a:cs typeface="Corben" pitchFamily="34" charset="-120"/>
              </a:rPr>
              <a:t>03</a:t>
            </a:r>
            <a:endParaRPr lang="en-US" sz="1300" dirty="0"/>
          </a:p>
        </p:txBody>
      </p:sp>
      <p:sp>
        <p:nvSpPr>
          <p:cNvPr id="13" name="Shape 11"/>
          <p:cNvSpPr/>
          <p:nvPr/>
        </p:nvSpPr>
        <p:spPr>
          <a:xfrm>
            <a:off x="8017468" y="2599035"/>
            <a:ext cx="3512653" cy="19050"/>
          </a:xfrm>
          <a:prstGeom prst="rect">
            <a:avLst/>
          </a:prstGeom>
          <a:solidFill>
            <a:srgbClr val="4967E9"/>
          </a:solidFill>
          <a:ln/>
        </p:spPr>
      </p:sp>
      <p:sp>
        <p:nvSpPr>
          <p:cNvPr id="14" name="Text 12"/>
          <p:cNvSpPr/>
          <p:nvPr/>
        </p:nvSpPr>
        <p:spPr>
          <a:xfrm>
            <a:off x="8017468" y="2719784"/>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Understand Your Audience</a:t>
            </a:r>
            <a:endParaRPr lang="en-US" sz="1600" dirty="0"/>
          </a:p>
        </p:txBody>
      </p:sp>
      <p:sp>
        <p:nvSpPr>
          <p:cNvPr id="15" name="Text 13"/>
          <p:cNvSpPr/>
          <p:nvPr/>
        </p:nvSpPr>
        <p:spPr>
          <a:xfrm>
            <a:off x="8017468" y="3077468"/>
            <a:ext cx="3512653"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Know the audience's size, knowledge level, expectations, and any preconceptions or misconceptions you need to address.</a:t>
            </a:r>
            <a:endParaRPr lang="en-US" sz="1300" dirty="0"/>
          </a:p>
        </p:txBody>
      </p:sp>
      <p:sp>
        <p:nvSpPr>
          <p:cNvPr id="16" name="Text 14"/>
          <p:cNvSpPr/>
          <p:nvPr/>
        </p:nvSpPr>
        <p:spPr>
          <a:xfrm>
            <a:off x="661475" y="4425255"/>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404155"/>
                </a:solidFill>
                <a:latin typeface="Corben" pitchFamily="34" charset="0"/>
                <a:ea typeface="Corben" pitchFamily="34" charset="-122"/>
                <a:cs typeface="Corben" pitchFamily="34" charset="-120"/>
              </a:rPr>
              <a:t>04</a:t>
            </a:r>
            <a:endParaRPr lang="en-US" sz="1300" dirty="0"/>
          </a:p>
        </p:txBody>
      </p:sp>
      <p:sp>
        <p:nvSpPr>
          <p:cNvPr id="17" name="Shape 15"/>
          <p:cNvSpPr/>
          <p:nvPr/>
        </p:nvSpPr>
        <p:spPr>
          <a:xfrm>
            <a:off x="661475" y="4687193"/>
            <a:ext cx="5351626" cy="19050"/>
          </a:xfrm>
          <a:prstGeom prst="rect">
            <a:avLst/>
          </a:prstGeom>
          <a:solidFill>
            <a:srgbClr val="4967E9"/>
          </a:solidFill>
          <a:ln/>
        </p:spPr>
      </p:sp>
      <p:sp>
        <p:nvSpPr>
          <p:cNvPr id="18" name="Text 16"/>
          <p:cNvSpPr/>
          <p:nvPr/>
        </p:nvSpPr>
        <p:spPr>
          <a:xfrm>
            <a:off x="661475" y="4807942"/>
            <a:ext cx="5351626"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Know Your Setting</a:t>
            </a:r>
            <a:endParaRPr lang="en-US" sz="1600" dirty="0"/>
          </a:p>
        </p:txBody>
      </p:sp>
      <p:sp>
        <p:nvSpPr>
          <p:cNvPr id="19" name="Text 17"/>
          <p:cNvSpPr/>
          <p:nvPr/>
        </p:nvSpPr>
        <p:spPr>
          <a:xfrm>
            <a:off x="661475" y="5165626"/>
            <a:ext cx="5351626"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Find out what equipment and audiovisual aids are available. Check the room size and seating arrangements.</a:t>
            </a:r>
            <a:endParaRPr lang="en-US" sz="1300" dirty="0"/>
          </a:p>
        </p:txBody>
      </p:sp>
      <p:sp>
        <p:nvSpPr>
          <p:cNvPr id="20" name="Text 18"/>
          <p:cNvSpPr/>
          <p:nvPr/>
        </p:nvSpPr>
        <p:spPr>
          <a:xfrm>
            <a:off x="6178395" y="4425255"/>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404155"/>
                </a:solidFill>
                <a:latin typeface="Corben" pitchFamily="34" charset="0"/>
                <a:ea typeface="Corben" pitchFamily="34" charset="-122"/>
                <a:cs typeface="Corben" pitchFamily="34" charset="-120"/>
              </a:rPr>
              <a:t>05</a:t>
            </a:r>
            <a:endParaRPr lang="en-US" sz="1300" dirty="0"/>
          </a:p>
        </p:txBody>
      </p:sp>
      <p:sp>
        <p:nvSpPr>
          <p:cNvPr id="21" name="Shape 19"/>
          <p:cNvSpPr/>
          <p:nvPr/>
        </p:nvSpPr>
        <p:spPr>
          <a:xfrm>
            <a:off x="6178395" y="4687193"/>
            <a:ext cx="5351725" cy="19050"/>
          </a:xfrm>
          <a:prstGeom prst="rect">
            <a:avLst/>
          </a:prstGeom>
          <a:solidFill>
            <a:srgbClr val="4967E9"/>
          </a:solidFill>
          <a:ln/>
        </p:spPr>
      </p:sp>
      <p:sp>
        <p:nvSpPr>
          <p:cNvPr id="22" name="Text 20"/>
          <p:cNvSpPr/>
          <p:nvPr/>
        </p:nvSpPr>
        <p:spPr>
          <a:xfrm>
            <a:off x="6178395" y="4807942"/>
            <a:ext cx="5351725"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Write Your Outline</a:t>
            </a:r>
            <a:endParaRPr lang="en-US" sz="1600" dirty="0"/>
          </a:p>
        </p:txBody>
      </p:sp>
      <p:sp>
        <p:nvSpPr>
          <p:cNvPr id="23" name="Text 21"/>
          <p:cNvSpPr/>
          <p:nvPr/>
        </p:nvSpPr>
        <p:spPr>
          <a:xfrm>
            <a:off x="6178395" y="5165626"/>
            <a:ext cx="535172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Write the central theme, identify main points, supporting information, and estimate how much time you will need.</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803573"/>
            <a:ext cx="6296860"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Structuring Your Presentation</a:t>
            </a:r>
            <a:endParaRPr lang="en-US" sz="3250" dirty="0"/>
          </a:p>
        </p:txBody>
      </p:sp>
      <p:sp>
        <p:nvSpPr>
          <p:cNvPr id="4" name="Text 1"/>
          <p:cNvSpPr/>
          <p:nvPr/>
        </p:nvSpPr>
        <p:spPr>
          <a:xfrm>
            <a:off x="5233360" y="1568351"/>
            <a:ext cx="6296860" cy="1323082"/>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The structure of a presentation should have an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introduction, body, and conclusion</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 clear to both you and your audience. Develop visual aids such as flipcharts, whiteboards, or projectors to clarify important points, but avoid using too many slides. Prepare delivery notes according to your structured outline.</a:t>
            </a:r>
            <a:endParaRPr lang="en-US" sz="1300" dirty="0"/>
          </a:p>
        </p:txBody>
      </p:sp>
      <p:pic>
        <p:nvPicPr>
          <p:cNvPr id="5" name="Image 1" descr="preencoded.png">    </p:cNvPr>
          <p:cNvPicPr>
            <a:picLocks noChangeAspect="1"/>
          </p:cNvPicPr>
          <p:nvPr/>
        </p:nvPicPr>
        <p:blipFill>
          <a:blip r:embed="rId2"/>
          <a:stretch>
            <a:fillRect/>
          </a:stretch>
        </p:blipFill>
        <p:spPr>
          <a:xfrm>
            <a:off x="5233360" y="3077468"/>
            <a:ext cx="826868" cy="992287"/>
          </a:xfrm>
          <a:prstGeom prst="rect">
            <a:avLst/>
          </a:prstGeom>
        </p:spPr>
      </p:pic>
      <p:sp>
        <p:nvSpPr>
          <p:cNvPr id="6" name="Text 2"/>
          <p:cNvSpPr/>
          <p:nvPr/>
        </p:nvSpPr>
        <p:spPr>
          <a:xfrm>
            <a:off x="6225523" y="3242766"/>
            <a:ext cx="530469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Introduction</a:t>
            </a:r>
            <a:endParaRPr lang="en-US" sz="1600" dirty="0"/>
          </a:p>
        </p:txBody>
      </p:sp>
      <p:sp>
        <p:nvSpPr>
          <p:cNvPr id="7" name="Text 3"/>
          <p:cNvSpPr/>
          <p:nvPr/>
        </p:nvSpPr>
        <p:spPr>
          <a:xfrm>
            <a:off x="6225523" y="3600450"/>
            <a:ext cx="5304697"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Grab attention and set the scene</a:t>
            </a:r>
            <a:endParaRPr lang="en-US" sz="1300" dirty="0"/>
          </a:p>
        </p:txBody>
      </p:sp>
      <p:pic>
        <p:nvPicPr>
          <p:cNvPr id="8" name="Image 2" descr="preencoded.png">    </p:cNvPr>
          <p:cNvPicPr>
            <a:picLocks noChangeAspect="1"/>
          </p:cNvPicPr>
          <p:nvPr/>
        </p:nvPicPr>
        <p:blipFill>
          <a:blip r:embed="rId3"/>
          <a:stretch>
            <a:fillRect/>
          </a:stretch>
        </p:blipFill>
        <p:spPr>
          <a:xfrm>
            <a:off x="5233360" y="4069755"/>
            <a:ext cx="826868" cy="992287"/>
          </a:xfrm>
          <a:prstGeom prst="rect">
            <a:avLst/>
          </a:prstGeom>
        </p:spPr>
      </p:pic>
      <p:sp>
        <p:nvSpPr>
          <p:cNvPr id="9" name="Text 4"/>
          <p:cNvSpPr/>
          <p:nvPr/>
        </p:nvSpPr>
        <p:spPr>
          <a:xfrm>
            <a:off x="6225523" y="4235053"/>
            <a:ext cx="530469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Body</a:t>
            </a:r>
            <a:endParaRPr lang="en-US" sz="1600" dirty="0"/>
          </a:p>
        </p:txBody>
      </p:sp>
      <p:sp>
        <p:nvSpPr>
          <p:cNvPr id="10" name="Text 5"/>
          <p:cNvSpPr/>
          <p:nvPr/>
        </p:nvSpPr>
        <p:spPr>
          <a:xfrm>
            <a:off x="6225523" y="4592737"/>
            <a:ext cx="5304697"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Support your argument with key points</a:t>
            </a:r>
            <a:endParaRPr lang="en-US" sz="1300" dirty="0"/>
          </a:p>
        </p:txBody>
      </p:sp>
      <p:pic>
        <p:nvPicPr>
          <p:cNvPr id="11" name="Image 3" descr="preencoded.png">    </p:cNvPr>
          <p:cNvPicPr>
            <a:picLocks noChangeAspect="1"/>
          </p:cNvPicPr>
          <p:nvPr/>
        </p:nvPicPr>
        <p:blipFill>
          <a:blip r:embed="rId4"/>
          <a:stretch>
            <a:fillRect/>
          </a:stretch>
        </p:blipFill>
        <p:spPr>
          <a:xfrm>
            <a:off x="5233360" y="5062041"/>
            <a:ext cx="826868" cy="992287"/>
          </a:xfrm>
          <a:prstGeom prst="rect">
            <a:avLst/>
          </a:prstGeom>
        </p:spPr>
      </p:pic>
      <p:sp>
        <p:nvSpPr>
          <p:cNvPr id="12" name="Text 6"/>
          <p:cNvSpPr/>
          <p:nvPr/>
        </p:nvSpPr>
        <p:spPr>
          <a:xfrm>
            <a:off x="6225523" y="5227340"/>
            <a:ext cx="530469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Conclusion</a:t>
            </a:r>
            <a:endParaRPr lang="en-US" sz="1600" dirty="0"/>
          </a:p>
        </p:txBody>
      </p:sp>
      <p:sp>
        <p:nvSpPr>
          <p:cNvPr id="13" name="Text 7"/>
          <p:cNvSpPr/>
          <p:nvPr/>
        </p:nvSpPr>
        <p:spPr>
          <a:xfrm>
            <a:off x="6225523" y="5585023"/>
            <a:ext cx="5304697"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Summarize, recommend, and close strong</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138568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The Introduction</a:t>
            </a:r>
            <a:endParaRPr lang="en-US" sz="3250" dirty="0"/>
          </a:p>
        </p:txBody>
      </p:sp>
      <p:sp>
        <p:nvSpPr>
          <p:cNvPr id="3" name="Text 1"/>
          <p:cNvSpPr/>
          <p:nvPr/>
        </p:nvSpPr>
        <p:spPr>
          <a:xfrm>
            <a:off x="661475" y="2233116"/>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Through the introduction, you should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grab your audience's attention</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and set the scene. Your theme should be made clear from the start. Start the audience thinking about the subject matter by stating your main objective, and briefly explain how you plan to proceed.</a:t>
            </a:r>
            <a:endParaRPr lang="en-US" sz="1300" dirty="0"/>
          </a:p>
        </p:txBody>
      </p:sp>
      <p:sp>
        <p:nvSpPr>
          <p:cNvPr id="4" name="Shape 2"/>
          <p:cNvSpPr/>
          <p:nvPr/>
        </p:nvSpPr>
        <p:spPr>
          <a:xfrm>
            <a:off x="542415" y="2948384"/>
            <a:ext cx="5470785" cy="2523827"/>
          </a:xfrm>
          <a:prstGeom prst="roundRect">
            <a:avLst>
              <a:gd name="adj" fmla="val 4718"/>
            </a:avLst>
          </a:prstGeom>
          <a:solidFill>
            <a:srgbClr val="4967E9">
              <a:alpha val="95000"/>
            </a:srgbClr>
          </a:solidFill>
          <a:ln/>
        </p:spPr>
      </p:sp>
      <p:sp>
        <p:nvSpPr>
          <p:cNvPr id="5" name="Text 3"/>
          <p:cNvSpPr/>
          <p:nvPr/>
        </p:nvSpPr>
        <p:spPr>
          <a:xfrm>
            <a:off x="707710" y="3113683"/>
            <a:ext cx="5140196" cy="258465"/>
          </a:xfrm>
          <a:prstGeom prst="rect">
            <a:avLst/>
          </a:prstGeom>
          <a:noFill/>
          <a:ln/>
        </p:spPr>
        <p:txBody>
          <a:bodyPr wrap="none" lIns="0" tIns="0" rIns="0" bIns="0" rtlCol="0" anchor="t"/>
          <a:lstStyle/>
          <a:p>
            <a:pPr algn="l" indent="0" marL="0">
              <a:lnSpc>
                <a:spcPct val="104000"/>
              </a:lnSpc>
              <a:buNone/>
            </a:pPr>
            <a:r>
              <a:rPr lang="en-US" sz="1600" dirty="0">
                <a:solidFill>
                  <a:srgbClr val="FFFFFF"/>
                </a:solidFill>
                <a:latin typeface="Corben" pitchFamily="34" charset="0"/>
                <a:ea typeface="Corben" pitchFamily="34" charset="-122"/>
                <a:cs typeface="Corben" pitchFamily="34" charset="-120"/>
              </a:rPr>
              <a:t>Ways to Grab Attention</a:t>
            </a:r>
            <a:endParaRPr lang="en-US" sz="1600" dirty="0"/>
          </a:p>
        </p:txBody>
      </p:sp>
      <p:sp>
        <p:nvSpPr>
          <p:cNvPr id="6" name="Text 4"/>
          <p:cNvSpPr/>
          <p:nvPr/>
        </p:nvSpPr>
        <p:spPr>
          <a:xfrm>
            <a:off x="707710" y="3537446"/>
            <a:ext cx="5140196" cy="1876921"/>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Ask a rhetorical or intriguing question</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Provide a relevant and interesting fact</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Give an anecdote</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Outline the valuable information the audience will gain</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Tell them why they need to know this</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Give a quote or make a dramatic prediction</a:t>
            </a:r>
            <a:endParaRPr lang="en-US" sz="1300" dirty="0"/>
          </a:p>
        </p:txBody>
      </p:sp>
      <p:sp>
        <p:nvSpPr>
          <p:cNvPr id="7" name="Text 5"/>
          <p:cNvSpPr/>
          <p:nvPr/>
        </p:nvSpPr>
        <p:spPr>
          <a:xfrm>
            <a:off x="6303904" y="3113683"/>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Key Principles</a:t>
            </a:r>
            <a:endParaRPr lang="en-US" sz="1600" dirty="0"/>
          </a:p>
        </p:txBody>
      </p:sp>
      <p:sp>
        <p:nvSpPr>
          <p:cNvPr id="8" name="Text 6"/>
          <p:cNvSpPr/>
          <p:nvPr/>
        </p:nvSpPr>
        <p:spPr>
          <a:xfrm>
            <a:off x="6303904" y="3537446"/>
            <a:ext cx="5232666"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Your theme should be clear from the start. State your main objective and briefly explain how you plan to proceed with the talk. This helps orient the audience and builds anticipation for what follows.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47458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The Main Body &amp; Conclusion</a:t>
            </a:r>
            <a:endParaRPr lang="en-US" sz="3250" dirty="0"/>
          </a:p>
        </p:txBody>
      </p:sp>
      <p:sp>
        <p:nvSpPr>
          <p:cNvPr id="3" name="Text 1"/>
          <p:cNvSpPr/>
          <p:nvPr/>
        </p:nvSpPr>
        <p:spPr>
          <a:xfrm>
            <a:off x="661475" y="2404666"/>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The Main Body</a:t>
            </a:r>
            <a:endParaRPr lang="en-US" sz="1600" dirty="0"/>
          </a:p>
        </p:txBody>
      </p:sp>
      <p:sp>
        <p:nvSpPr>
          <p:cNvPr id="4" name="Text 2"/>
          <p:cNvSpPr/>
          <p:nvPr/>
        </p:nvSpPr>
        <p:spPr>
          <a:xfrm>
            <a:off x="661475" y="2828429"/>
            <a:ext cx="5232666" cy="1323082"/>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Select main points that support your argument, but only include as much detail as your audience needs — people will not remember too many points. Organize points into a logical sequence: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chronological, problem-solution,</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or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simple-complex</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Explain and build your points using supporting information and evidence.</a:t>
            </a:r>
            <a:endParaRPr lang="en-US" sz="1300" dirty="0"/>
          </a:p>
        </p:txBody>
      </p:sp>
      <p:sp>
        <p:nvSpPr>
          <p:cNvPr id="5" name="Text 3"/>
          <p:cNvSpPr/>
          <p:nvPr/>
        </p:nvSpPr>
        <p:spPr>
          <a:xfrm>
            <a:off x="6303904" y="2404666"/>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The Conclusion</a:t>
            </a:r>
            <a:endParaRPr lang="en-US" sz="1600" dirty="0"/>
          </a:p>
        </p:txBody>
      </p:sp>
      <p:sp>
        <p:nvSpPr>
          <p:cNvPr id="6" name="Text 4"/>
          <p:cNvSpPr/>
          <p:nvPr/>
        </p:nvSpPr>
        <p:spPr>
          <a:xfrm>
            <a:off x="6303904" y="2828429"/>
            <a:ext cx="5232666"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Do not end suddenly — signal that you are closing with phrases like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"In conclusion."</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Research shows we remember the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opening and closing</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of a presentation most. Try to end on a strong note:</a:t>
            </a:r>
            <a:endParaRPr lang="en-US" sz="1300" dirty="0"/>
          </a:p>
        </p:txBody>
      </p:sp>
      <p:sp>
        <p:nvSpPr>
          <p:cNvPr id="7" name="Text 5"/>
          <p:cNvSpPr/>
          <p:nvPr/>
        </p:nvSpPr>
        <p:spPr>
          <a:xfrm>
            <a:off x="6303904" y="3771106"/>
            <a:ext cx="5232666" cy="1554460"/>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Summarize main points</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Draw out the conclusion and its importance</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Make recommendations or ask for action</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Ask for questions or feedback</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Thank the group for their time and attention</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680938"/>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Four Types of Delivery</a:t>
            </a:r>
            <a:endParaRPr lang="en-US" sz="3250" dirty="0"/>
          </a:p>
        </p:txBody>
      </p:sp>
      <p:sp>
        <p:nvSpPr>
          <p:cNvPr id="3" name="Text 1"/>
          <p:cNvSpPr/>
          <p:nvPr/>
        </p:nvSpPr>
        <p:spPr>
          <a:xfrm>
            <a:off x="661475" y="1528366"/>
            <a:ext cx="11478330"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DeVito (1990) outlines four main delivery methods. Choose the approach — or combination — that is least stressful for you.</a:t>
            </a:r>
            <a:endParaRPr lang="en-US" sz="13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979017"/>
            <a:ext cx="5351725" cy="2016323"/>
          </a:xfrm>
          <a:prstGeom prst="rect">
            <a:avLst/>
          </a:prstGeom>
        </p:spPr>
      </p:pic>
      <p:sp>
        <p:nvSpPr>
          <p:cNvPr id="5" name="Text 2"/>
          <p:cNvSpPr/>
          <p:nvPr/>
        </p:nvSpPr>
        <p:spPr>
          <a:xfrm>
            <a:off x="3213317" y="2087860"/>
            <a:ext cx="248041" cy="310059"/>
          </a:xfrm>
          <a:prstGeom prst="rect">
            <a:avLst/>
          </a:prstGeom>
          <a:noFill/>
          <a:ln/>
        </p:spPr>
        <p:txBody>
          <a:bodyPr wrap="none" lIns="0" tIns="0" rIns="0" bIns="0" rtlCol="0" anchor="ctr"/>
          <a:lstStyle/>
          <a:p>
            <a:pPr algn="ctr" indent="0" marL="0">
              <a:lnSpc>
                <a:spcPct val="100000"/>
              </a:lnSpc>
              <a:buNone/>
            </a:pPr>
            <a:r>
              <a:rPr lang="en-US" sz="1950" dirty="0">
                <a:solidFill>
                  <a:srgbClr val="404155"/>
                </a:solidFill>
                <a:latin typeface="Corben" pitchFamily="34" charset="0"/>
                <a:ea typeface="Corben" pitchFamily="34" charset="-122"/>
                <a:cs typeface="Corben" pitchFamily="34" charset="-120"/>
              </a:rPr>
              <a:t>1</a:t>
            </a:r>
            <a:endParaRPr lang="en-US" sz="1950" dirty="0"/>
          </a:p>
        </p:txBody>
      </p:sp>
      <p:sp>
        <p:nvSpPr>
          <p:cNvPr id="6" name="Text 3"/>
          <p:cNvSpPr/>
          <p:nvPr/>
        </p:nvSpPr>
        <p:spPr>
          <a:xfrm>
            <a:off x="845819" y="2659459"/>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Impromptu</a:t>
            </a:r>
            <a:endParaRPr lang="en-US" sz="1600" dirty="0"/>
          </a:p>
        </p:txBody>
      </p:sp>
      <p:sp>
        <p:nvSpPr>
          <p:cNvPr id="7" name="Text 4"/>
          <p:cNvSpPr/>
          <p:nvPr/>
        </p:nvSpPr>
        <p:spPr>
          <a:xfrm>
            <a:off x="845819" y="3017143"/>
            <a:ext cx="4983038"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Speaking with no prior planning. Write key points on a card, stay relaxed and conversational, and don't panic — the audience knows you had little time.</a:t>
            </a:r>
            <a:endParaRPr lang="en-US" sz="1300" dirty="0"/>
          </a:p>
        </p:txBody>
      </p:sp>
      <p:pic>
        <p:nvPicPr>
          <p:cNvPr id="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8495" y="1979017"/>
            <a:ext cx="5351725" cy="2016323"/>
          </a:xfrm>
          <a:prstGeom prst="rect">
            <a:avLst/>
          </a:prstGeom>
        </p:spPr>
      </p:pic>
      <p:sp>
        <p:nvSpPr>
          <p:cNvPr id="9" name="Text 5"/>
          <p:cNvSpPr/>
          <p:nvPr/>
        </p:nvSpPr>
        <p:spPr>
          <a:xfrm>
            <a:off x="8730337" y="2087860"/>
            <a:ext cx="248041" cy="310059"/>
          </a:xfrm>
          <a:prstGeom prst="rect">
            <a:avLst/>
          </a:prstGeom>
          <a:noFill/>
          <a:ln/>
        </p:spPr>
        <p:txBody>
          <a:bodyPr wrap="none" lIns="0" tIns="0" rIns="0" bIns="0" rtlCol="0" anchor="ctr"/>
          <a:lstStyle/>
          <a:p>
            <a:pPr algn="ctr" indent="0" marL="0">
              <a:lnSpc>
                <a:spcPct val="100000"/>
              </a:lnSpc>
              <a:buNone/>
            </a:pPr>
            <a:r>
              <a:rPr lang="en-US" sz="1950" dirty="0">
                <a:solidFill>
                  <a:srgbClr val="404155"/>
                </a:solidFill>
                <a:latin typeface="Corben" pitchFamily="34" charset="0"/>
                <a:ea typeface="Corben" pitchFamily="34" charset="-122"/>
                <a:cs typeface="Corben" pitchFamily="34" charset="-120"/>
              </a:rPr>
              <a:t>2</a:t>
            </a:r>
            <a:endParaRPr lang="en-US" sz="1950" dirty="0"/>
          </a:p>
        </p:txBody>
      </p:sp>
      <p:sp>
        <p:nvSpPr>
          <p:cNvPr id="10" name="Text 6"/>
          <p:cNvSpPr/>
          <p:nvPr/>
        </p:nvSpPr>
        <p:spPr>
          <a:xfrm>
            <a:off x="6362838" y="2659459"/>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Extemporaneous</a:t>
            </a:r>
            <a:endParaRPr lang="en-US" sz="1600" dirty="0"/>
          </a:p>
        </p:txBody>
      </p:sp>
      <p:sp>
        <p:nvSpPr>
          <p:cNvPr id="11" name="Text 7"/>
          <p:cNvSpPr/>
          <p:nvPr/>
        </p:nvSpPr>
        <p:spPr>
          <a:xfrm>
            <a:off x="6362838" y="3017143"/>
            <a:ext cx="4983038"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Carefully prepared but delivered with minimal notes or slides. Use cue cards summarizing main points. Often given with under 30 minutes of preparation.</a:t>
            </a:r>
            <a:endParaRPr lang="en-US" sz="1300" dirty="0"/>
          </a:p>
        </p:txBody>
      </p:sp>
      <p:pic>
        <p:nvPicPr>
          <p:cNvPr id="12"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4160639"/>
            <a:ext cx="5351725" cy="2016323"/>
          </a:xfrm>
          <a:prstGeom prst="rect">
            <a:avLst/>
          </a:prstGeom>
        </p:spPr>
      </p:pic>
      <p:sp>
        <p:nvSpPr>
          <p:cNvPr id="13" name="Text 8"/>
          <p:cNvSpPr/>
          <p:nvPr/>
        </p:nvSpPr>
        <p:spPr>
          <a:xfrm>
            <a:off x="3213317" y="4269482"/>
            <a:ext cx="248041" cy="310059"/>
          </a:xfrm>
          <a:prstGeom prst="rect">
            <a:avLst/>
          </a:prstGeom>
          <a:noFill/>
          <a:ln/>
        </p:spPr>
        <p:txBody>
          <a:bodyPr wrap="none" lIns="0" tIns="0" rIns="0" bIns="0" rtlCol="0" anchor="ctr"/>
          <a:lstStyle/>
          <a:p>
            <a:pPr algn="ctr" indent="0" marL="0">
              <a:lnSpc>
                <a:spcPct val="100000"/>
              </a:lnSpc>
              <a:buNone/>
            </a:pPr>
            <a:r>
              <a:rPr lang="en-US" sz="1950" dirty="0">
                <a:solidFill>
                  <a:srgbClr val="404155"/>
                </a:solidFill>
                <a:latin typeface="Corben" pitchFamily="34" charset="0"/>
                <a:ea typeface="Corben" pitchFamily="34" charset="-122"/>
                <a:cs typeface="Corben" pitchFamily="34" charset="-120"/>
              </a:rPr>
              <a:t>3</a:t>
            </a:r>
            <a:endParaRPr lang="en-US" sz="1950" dirty="0"/>
          </a:p>
        </p:txBody>
      </p:sp>
      <p:sp>
        <p:nvSpPr>
          <p:cNvPr id="14" name="Text 9"/>
          <p:cNvSpPr/>
          <p:nvPr/>
        </p:nvSpPr>
        <p:spPr>
          <a:xfrm>
            <a:off x="845819" y="4841081"/>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Memorized</a:t>
            </a:r>
            <a:endParaRPr lang="en-US" sz="1600" dirty="0"/>
          </a:p>
        </p:txBody>
      </p:sp>
      <p:sp>
        <p:nvSpPr>
          <p:cNvPr id="15" name="Text 10"/>
          <p:cNvSpPr/>
          <p:nvPr/>
        </p:nvSpPr>
        <p:spPr>
          <a:xfrm>
            <a:off x="845819" y="5198765"/>
            <a:ext cx="4983038"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Learning and repeating a manuscript. Difficult for longer talks, but memorizing the first few lines helps you get started confidently.</a:t>
            </a:r>
            <a:endParaRPr lang="en-US" sz="1300" dirty="0"/>
          </a:p>
        </p:txBody>
      </p:sp>
      <p:pic>
        <p:nvPicPr>
          <p:cNvPr id="16"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78495" y="4160639"/>
            <a:ext cx="5351725" cy="2016323"/>
          </a:xfrm>
          <a:prstGeom prst="rect">
            <a:avLst/>
          </a:prstGeom>
        </p:spPr>
      </p:pic>
      <p:sp>
        <p:nvSpPr>
          <p:cNvPr id="17" name="Text 11"/>
          <p:cNvSpPr/>
          <p:nvPr/>
        </p:nvSpPr>
        <p:spPr>
          <a:xfrm>
            <a:off x="8730337" y="4269482"/>
            <a:ext cx="248041" cy="310059"/>
          </a:xfrm>
          <a:prstGeom prst="rect">
            <a:avLst/>
          </a:prstGeom>
          <a:noFill/>
          <a:ln/>
        </p:spPr>
        <p:txBody>
          <a:bodyPr wrap="none" lIns="0" tIns="0" rIns="0" bIns="0" rtlCol="0" anchor="ctr"/>
          <a:lstStyle/>
          <a:p>
            <a:pPr algn="ctr" indent="0" marL="0">
              <a:lnSpc>
                <a:spcPct val="100000"/>
              </a:lnSpc>
              <a:buNone/>
            </a:pPr>
            <a:r>
              <a:rPr lang="en-US" sz="1950" dirty="0">
                <a:solidFill>
                  <a:srgbClr val="404155"/>
                </a:solidFill>
                <a:latin typeface="Corben" pitchFamily="34" charset="0"/>
                <a:ea typeface="Corben" pitchFamily="34" charset="-122"/>
                <a:cs typeface="Corben" pitchFamily="34" charset="-120"/>
              </a:rPr>
              <a:t>4</a:t>
            </a:r>
            <a:endParaRPr lang="en-US" sz="1950" dirty="0"/>
          </a:p>
        </p:txBody>
      </p:sp>
      <p:sp>
        <p:nvSpPr>
          <p:cNvPr id="18" name="Text 12"/>
          <p:cNvSpPr/>
          <p:nvPr/>
        </p:nvSpPr>
        <p:spPr>
          <a:xfrm>
            <a:off x="6362838" y="4841081"/>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Reading from Manuscript</a:t>
            </a:r>
            <a:endParaRPr lang="en-US" sz="1600" dirty="0"/>
          </a:p>
        </p:txBody>
      </p:sp>
      <p:sp>
        <p:nvSpPr>
          <p:cNvPr id="19" name="Text 13"/>
          <p:cNvSpPr/>
          <p:nvPr/>
        </p:nvSpPr>
        <p:spPr>
          <a:xfrm>
            <a:off x="6362838" y="5198765"/>
            <a:ext cx="4983038"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Speaking from a prepared text. Use it as a guide rather than reading word-for-word to avoid sounding stilted. Rehearse to remember key points.</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542032"/>
            <a:ext cx="10868745" cy="452239"/>
          </a:xfrm>
          <a:prstGeom prst="rect">
            <a:avLst/>
          </a:prstGeom>
          <a:noFill/>
          <a:ln/>
        </p:spPr>
        <p:txBody>
          <a:bodyPr wrap="none" lIns="0" tIns="0" rIns="0" bIns="0" rtlCol="0" anchor="t"/>
          <a:lstStyle/>
          <a:p>
            <a:pPr algn="l" indent="0" marL="0">
              <a:lnSpc>
                <a:spcPct val="104000"/>
              </a:lnSpc>
              <a:buNone/>
            </a:pPr>
            <a:r>
              <a:rPr lang="en-US" sz="2800" dirty="0">
                <a:solidFill>
                  <a:srgbClr val="1B1B27"/>
                </a:solidFill>
                <a:latin typeface="Corben" pitchFamily="34" charset="0"/>
                <a:ea typeface="Corben" pitchFamily="34" charset="-122"/>
                <a:cs typeface="Corben" pitchFamily="34" charset="-120"/>
              </a:rPr>
              <a:t>Techniques of Effective Delivery</a:t>
            </a:r>
            <a:endParaRPr lang="en-US" sz="2800" dirty="0"/>
          </a:p>
        </p:txBody>
      </p:sp>
      <p:sp>
        <p:nvSpPr>
          <p:cNvPr id="3" name="Text 1"/>
          <p:cNvSpPr/>
          <p:nvPr/>
        </p:nvSpPr>
        <p:spPr>
          <a:xfrm>
            <a:off x="661475" y="1247477"/>
            <a:ext cx="11478330" cy="217091"/>
          </a:xfrm>
          <a:prstGeom prst="rect">
            <a:avLst/>
          </a:prstGeom>
          <a:noFill/>
          <a:ln/>
        </p:spPr>
        <p:txBody>
          <a:bodyPr wrap="none" lIns="0" tIns="0" rIns="0" bIns="0" rtlCol="0" anchor="t"/>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Hargie et al (2004) outline key features of effective delivery. Apply these techniques to keep your audience engaged and your message clear.</a:t>
            </a:r>
            <a:endParaRPr lang="en-US" sz="11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606947"/>
            <a:ext cx="361743" cy="361752"/>
          </a:xfrm>
          <a:prstGeom prst="rect">
            <a:avLst/>
          </a:prstGeom>
        </p:spPr>
      </p:pic>
      <p:sp>
        <p:nvSpPr>
          <p:cNvPr id="5" name="Text 2"/>
          <p:cNvSpPr/>
          <p:nvPr/>
        </p:nvSpPr>
        <p:spPr>
          <a:xfrm>
            <a:off x="661475" y="2126952"/>
            <a:ext cx="5355198"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Language &amp; Pace</a:t>
            </a:r>
            <a:endParaRPr lang="en-US" sz="1400" dirty="0"/>
          </a:p>
        </p:txBody>
      </p:sp>
      <p:sp>
        <p:nvSpPr>
          <p:cNvPr id="6" name="Text 3"/>
          <p:cNvSpPr/>
          <p:nvPr/>
        </p:nvSpPr>
        <p:spPr>
          <a:xfrm>
            <a:off x="661475" y="2428875"/>
            <a:ext cx="5355198" cy="651272"/>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Use appropriate language and avoid jargon. Speak at a suitable pace — not too fast, not too slow. Consider placing someone in the audience to signal if your speed drifts.</a:t>
            </a:r>
            <a:endParaRPr lang="en-US" sz="11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923" y="1606947"/>
            <a:ext cx="361743" cy="361752"/>
          </a:xfrm>
          <a:prstGeom prst="rect">
            <a:avLst/>
          </a:prstGeom>
        </p:spPr>
      </p:pic>
      <p:sp>
        <p:nvSpPr>
          <p:cNvPr id="8" name="Text 4"/>
          <p:cNvSpPr/>
          <p:nvPr/>
        </p:nvSpPr>
        <p:spPr>
          <a:xfrm>
            <a:off x="6174923" y="2126952"/>
            <a:ext cx="5355297"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Visual Aids</a:t>
            </a:r>
            <a:endParaRPr lang="en-US" sz="1400" dirty="0"/>
          </a:p>
        </p:txBody>
      </p:sp>
      <p:sp>
        <p:nvSpPr>
          <p:cNvPr id="9" name="Text 5"/>
          <p:cNvSpPr/>
          <p:nvPr/>
        </p:nvSpPr>
        <p:spPr>
          <a:xfrm>
            <a:off x="6174923" y="2428875"/>
            <a:ext cx="5355297" cy="651272"/>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Use visual aids without placing them center stage — even the best are only aids to assist the speaker. Vary your delivery with graphs, slides, or video breaks.</a:t>
            </a:r>
            <a:endParaRPr lang="en-US" sz="11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3333353"/>
            <a:ext cx="361743" cy="361752"/>
          </a:xfrm>
          <a:prstGeom prst="rect">
            <a:avLst/>
          </a:prstGeom>
        </p:spPr>
      </p:pic>
      <p:sp>
        <p:nvSpPr>
          <p:cNvPr id="11" name="Text 6"/>
          <p:cNvSpPr/>
          <p:nvPr/>
        </p:nvSpPr>
        <p:spPr>
          <a:xfrm>
            <a:off x="661475" y="3853359"/>
            <a:ext cx="5355198"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Signposts &amp; Links</a:t>
            </a:r>
            <a:endParaRPr lang="en-US" sz="1400" dirty="0"/>
          </a:p>
        </p:txBody>
      </p:sp>
      <p:sp>
        <p:nvSpPr>
          <p:cNvPr id="12" name="Text 7"/>
          <p:cNvSpPr/>
          <p:nvPr/>
        </p:nvSpPr>
        <p:spPr>
          <a:xfrm>
            <a:off x="661475" y="4155281"/>
            <a:ext cx="5355198" cy="434181"/>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Use sub-summaries and transitional pauses to briefly recap material. Explain how each "chunk" links to what comes next, increasing coherence.</a:t>
            </a:r>
            <a:endParaRPr lang="en-US" sz="11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74923" y="3333353"/>
            <a:ext cx="361743" cy="361752"/>
          </a:xfrm>
          <a:prstGeom prst="rect">
            <a:avLst/>
          </a:prstGeom>
        </p:spPr>
      </p:pic>
      <p:sp>
        <p:nvSpPr>
          <p:cNvPr id="14" name="Text 8"/>
          <p:cNvSpPr/>
          <p:nvPr/>
        </p:nvSpPr>
        <p:spPr>
          <a:xfrm>
            <a:off x="6174923" y="3853359"/>
            <a:ext cx="5355297"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Emphasize Key Points</a:t>
            </a:r>
            <a:endParaRPr lang="en-US" sz="1400" dirty="0"/>
          </a:p>
        </p:txBody>
      </p:sp>
      <p:sp>
        <p:nvSpPr>
          <p:cNvPr id="15" name="Text 9"/>
          <p:cNvSpPr/>
          <p:nvPr/>
        </p:nvSpPr>
        <p:spPr>
          <a:xfrm>
            <a:off x="6174923" y="4155281"/>
            <a:ext cx="5355297" cy="434181"/>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Emphasize verbally (listing, repeating), non-verbally (gestures, posture), and vocally (volume, speed, tone). Be concrete and precise rather than vague.</a:t>
            </a:r>
            <a:endParaRPr lang="en-US" sz="110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61475" y="4842669"/>
            <a:ext cx="361743" cy="361752"/>
          </a:xfrm>
          <a:prstGeom prst="rect">
            <a:avLst/>
          </a:prstGeom>
        </p:spPr>
      </p:pic>
      <p:sp>
        <p:nvSpPr>
          <p:cNvPr id="17" name="Text 10"/>
          <p:cNvSpPr/>
          <p:nvPr/>
        </p:nvSpPr>
        <p:spPr>
          <a:xfrm>
            <a:off x="661475" y="5362674"/>
            <a:ext cx="5355198"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Examples &amp; Fluency</a:t>
            </a:r>
            <a:endParaRPr lang="en-US" sz="1400" dirty="0"/>
          </a:p>
        </p:txBody>
      </p:sp>
      <p:sp>
        <p:nvSpPr>
          <p:cNvPr id="18" name="Text 11"/>
          <p:cNvSpPr/>
          <p:nvPr/>
        </p:nvSpPr>
        <p:spPr>
          <a:xfrm>
            <a:off x="661475" y="5664597"/>
            <a:ext cx="5355198" cy="651272"/>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Include carefully chosen examples as a bridge between what the listener knows and new material. Avoid fillers like "umms" and "ahhhs" — they are highly distracting.</a:t>
            </a:r>
            <a:endParaRPr lang="en-US" sz="1100" dirty="0"/>
          </a:p>
        </p:txBody>
      </p:sp>
      <p:pic>
        <p:nvPicPr>
          <p:cNvPr id="19"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174923" y="4842669"/>
            <a:ext cx="361743" cy="361752"/>
          </a:xfrm>
          <a:prstGeom prst="rect">
            <a:avLst/>
          </a:prstGeom>
        </p:spPr>
      </p:pic>
      <p:sp>
        <p:nvSpPr>
          <p:cNvPr id="20" name="Text 12"/>
          <p:cNvSpPr/>
          <p:nvPr/>
        </p:nvSpPr>
        <p:spPr>
          <a:xfrm>
            <a:off x="6174923" y="5362674"/>
            <a:ext cx="5355297" cy="226020"/>
          </a:xfrm>
          <a:prstGeom prst="rect">
            <a:avLst/>
          </a:prstGeom>
          <a:noFill/>
          <a:ln/>
        </p:spPr>
        <p:txBody>
          <a:bodyPr wrap="none" lIns="0" tIns="0" rIns="0" bIns="0" rtlCol="0" anchor="t"/>
          <a:lstStyle/>
          <a:p>
            <a:pPr algn="l" indent="0" marL="0">
              <a:lnSpc>
                <a:spcPct val="104000"/>
              </a:lnSpc>
              <a:buNone/>
            </a:pPr>
            <a:r>
              <a:rPr lang="en-US" sz="1400" dirty="0">
                <a:solidFill>
                  <a:srgbClr val="404155"/>
                </a:solidFill>
                <a:latin typeface="Corben" pitchFamily="34" charset="0"/>
                <a:ea typeface="Corben" pitchFamily="34" charset="-122"/>
                <a:cs typeface="Corben" pitchFamily="34" charset="-120"/>
              </a:rPr>
              <a:t>Be Natural</a:t>
            </a:r>
            <a:endParaRPr lang="en-US" sz="1400" dirty="0"/>
          </a:p>
        </p:txBody>
      </p:sp>
      <p:sp>
        <p:nvSpPr>
          <p:cNvPr id="21" name="Text 13"/>
          <p:cNvSpPr/>
          <p:nvPr/>
        </p:nvSpPr>
        <p:spPr>
          <a:xfrm>
            <a:off x="6174923" y="5664597"/>
            <a:ext cx="5355297" cy="651272"/>
          </a:xfrm>
          <a:prstGeom prst="rect">
            <a:avLst/>
          </a:prstGeom>
          <a:noFill/>
          <a:ln/>
        </p:spPr>
        <p:txBody>
          <a:bodyPr wrap="square" lIns="0" tIns="0" rIns="0" bIns="0" rtlCol="0" anchor="t">
            <a:normAutofit/>
          </a:bodyPr>
          <a:lstStyle/>
          <a:p>
            <a:pPr algn="l" indent="0" marL="0">
              <a:lnSpc>
                <a:spcPct val="125000"/>
              </a:lnSpc>
              <a:buNone/>
            </a:pPr>
            <a:r>
              <a:rPr lang="en-US" sz="1100" dirty="0">
                <a:solidFill>
                  <a:srgbClr val="404155"/>
                </a:solidFill>
                <a:latin typeface="Nobile" pitchFamily="34" charset="0"/>
                <a:ea typeface="Nobile" pitchFamily="34" charset="-122"/>
                <a:cs typeface="Nobile" pitchFamily="34" charset="-120"/>
              </a:rPr>
              <a:t>Seem natural, not contrived — this takes practice. Avoid distractions like pacing, playing with a pen, or overusing stock phrases. Gain control of body language.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1213644"/>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Body Language &amp; Managing Anxiety</a:t>
            </a:r>
            <a:endParaRPr lang="en-US" sz="3250" dirty="0"/>
          </a:p>
        </p:txBody>
      </p:sp>
      <p:sp>
        <p:nvSpPr>
          <p:cNvPr id="3" name="Text 1"/>
          <p:cNvSpPr/>
          <p:nvPr/>
        </p:nvSpPr>
        <p:spPr>
          <a:xfrm>
            <a:off x="661475" y="2061071"/>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Remember the importance of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non-verbal communication</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Your manner of speech and physical presence are as important as your words.</a:t>
            </a:r>
            <a:endParaRPr lang="en-US" sz="13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776339"/>
            <a:ext cx="5351725" cy="2867918"/>
          </a:xfrm>
          <a:prstGeom prst="rect">
            <a:avLst/>
          </a:prstGeom>
        </p:spPr>
      </p:pic>
      <p:sp>
        <p:nvSpPr>
          <p:cNvPr id="5" name="Text 2"/>
          <p:cNvSpPr/>
          <p:nvPr/>
        </p:nvSpPr>
        <p:spPr>
          <a:xfrm>
            <a:off x="922017" y="2960688"/>
            <a:ext cx="4906840"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Effective Body Language</a:t>
            </a:r>
            <a:endParaRPr lang="en-US" sz="1600" dirty="0"/>
          </a:p>
        </p:txBody>
      </p:sp>
      <p:sp>
        <p:nvSpPr>
          <p:cNvPr id="6" name="Text 3"/>
          <p:cNvSpPr/>
          <p:nvPr/>
        </p:nvSpPr>
        <p:spPr>
          <a:xfrm>
            <a:off x="922017" y="3318371"/>
            <a:ext cx="4906840" cy="2141538"/>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Behave enthusiastically and maintain eye contact</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Smile and act "as if" you are confident (even if you're not)</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Ensure your voice reaches the furthest listener</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Speak clearly at a conversational speed</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Vary tone, pitch, and rate to communicate enthusiasm</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Pause before key points; stress key words with tone changes</a:t>
            </a:r>
            <a:endParaRPr lang="en-US" sz="13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8495" y="2776339"/>
            <a:ext cx="5351725" cy="2867918"/>
          </a:xfrm>
          <a:prstGeom prst="rect">
            <a:avLst/>
          </a:prstGeom>
        </p:spPr>
      </p:pic>
      <p:sp>
        <p:nvSpPr>
          <p:cNvPr id="8" name="Text 4"/>
          <p:cNvSpPr/>
          <p:nvPr/>
        </p:nvSpPr>
        <p:spPr>
          <a:xfrm>
            <a:off x="6439037" y="2960688"/>
            <a:ext cx="4906840"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Managing Presentation Anxiety</a:t>
            </a:r>
            <a:endParaRPr lang="en-US" sz="1600" dirty="0"/>
          </a:p>
        </p:txBody>
      </p:sp>
      <p:sp>
        <p:nvSpPr>
          <p:cNvPr id="9" name="Text 5"/>
          <p:cNvSpPr/>
          <p:nvPr/>
        </p:nvSpPr>
        <p:spPr>
          <a:xfrm>
            <a:off x="6439037" y="3318371"/>
            <a:ext cx="4906840" cy="2083693"/>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Accept</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that feeling nervous is perfectly normal</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Prepare well</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 preparation is the best antidote to anxiety</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Be realistic</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 challenge negative thoughts; worst-case scenarios are highly improbable</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Use relaxation exercises</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such as deep breathing</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Behave "as if"</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confident — rehearse how you will stand, set out notes, and change slides</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514846"/>
            <a:ext cx="10868745" cy="500658"/>
          </a:xfrm>
          <a:prstGeom prst="rect">
            <a:avLst/>
          </a:prstGeom>
          <a:noFill/>
          <a:ln/>
        </p:spPr>
        <p:txBody>
          <a:bodyPr wrap="none" lIns="0" tIns="0" rIns="0" bIns="0" rtlCol="0" anchor="t"/>
          <a:lstStyle/>
          <a:p>
            <a:pPr algn="l" indent="0" marL="0">
              <a:lnSpc>
                <a:spcPct val="104000"/>
              </a:lnSpc>
              <a:buNone/>
            </a:pPr>
            <a:r>
              <a:rPr lang="en-US" sz="3150" dirty="0">
                <a:solidFill>
                  <a:srgbClr val="1B1B27"/>
                </a:solidFill>
                <a:latin typeface="Corben" pitchFamily="34" charset="0"/>
                <a:ea typeface="Corben" pitchFamily="34" charset="-122"/>
                <a:cs typeface="Corben" pitchFamily="34" charset="-120"/>
              </a:rPr>
              <a:t>Key Takeaways</a:t>
            </a:r>
            <a:endParaRPr lang="en-US" sz="3150" dirty="0"/>
          </a:p>
        </p:txBody>
      </p:sp>
      <p:sp>
        <p:nvSpPr>
          <p:cNvPr id="3" name="Text 1"/>
          <p:cNvSpPr/>
          <p:nvPr/>
        </p:nvSpPr>
        <p:spPr>
          <a:xfrm>
            <a:off x="661475" y="1325860"/>
            <a:ext cx="11478330" cy="252313"/>
          </a:xfrm>
          <a:prstGeom prst="rect">
            <a:avLst/>
          </a:prstGeom>
          <a:noFill/>
          <a:ln/>
        </p:spPr>
        <p:txBody>
          <a:bodyPr wrap="none" lIns="0" tIns="0" rIns="0" bIns="0" rtlCol="0" anchor="t"/>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Effective presentations combine careful planning, clear structure, confident delivery, and strong non-verbal communication.</a:t>
            </a:r>
            <a:endParaRPr lang="en-US" sz="1250" dirty="0"/>
          </a:p>
        </p:txBody>
      </p:sp>
      <p:sp>
        <p:nvSpPr>
          <p:cNvPr id="4" name="Shape 2"/>
          <p:cNvSpPr/>
          <p:nvPr/>
        </p:nvSpPr>
        <p:spPr>
          <a:xfrm>
            <a:off x="661475" y="1752699"/>
            <a:ext cx="5356786" cy="1816795"/>
          </a:xfrm>
          <a:prstGeom prst="roundRect">
            <a:avLst>
              <a:gd name="adj" fmla="val 3704"/>
            </a:avLst>
          </a:prstGeom>
          <a:solidFill>
            <a:srgbClr val="D2D9F9"/>
          </a:solidFill>
          <a:ln w="6350">
            <a:solidFill>
              <a:srgbClr val="B8BFDF"/>
            </a:solidFill>
            <a:prstDash val="solid"/>
          </a:ln>
        </p:spPr>
      </p:sp>
      <p:sp>
        <p:nvSpPr>
          <p:cNvPr id="5" name="Shape 3"/>
          <p:cNvSpPr/>
          <p:nvPr/>
        </p:nvSpPr>
        <p:spPr>
          <a:xfrm>
            <a:off x="827960" y="1919188"/>
            <a:ext cx="480604" cy="480616"/>
          </a:xfrm>
          <a:prstGeom prst="ellipse">
            <a:avLst/>
          </a:prstGeom>
          <a:solidFill>
            <a:srgbClr val="4967E9"/>
          </a:solidFill>
          <a:ln/>
        </p:spPr>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60116" y="2051248"/>
            <a:ext cx="216291" cy="216297"/>
          </a:xfrm>
          <a:prstGeom prst="rect">
            <a:avLst/>
          </a:prstGeom>
        </p:spPr>
      </p:pic>
      <p:sp>
        <p:nvSpPr>
          <p:cNvPr id="7" name="Text 4"/>
          <p:cNvSpPr/>
          <p:nvPr/>
        </p:nvSpPr>
        <p:spPr>
          <a:xfrm>
            <a:off x="827960" y="2554982"/>
            <a:ext cx="5023816"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Plan with Purpose</a:t>
            </a:r>
            <a:endParaRPr lang="en-US" sz="1550" dirty="0"/>
          </a:p>
        </p:txBody>
      </p:sp>
      <p:sp>
        <p:nvSpPr>
          <p:cNvPr id="8" name="Text 5"/>
          <p:cNvSpPr/>
          <p:nvPr/>
        </p:nvSpPr>
        <p:spPr>
          <a:xfrm>
            <a:off x="827960" y="2898378"/>
            <a:ext cx="5023816" cy="504627"/>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Set a clear objective, know your audience, and understand your setting before writing a single slide.</a:t>
            </a:r>
            <a:endParaRPr lang="en-US" sz="1250" dirty="0"/>
          </a:p>
        </p:txBody>
      </p:sp>
      <p:sp>
        <p:nvSpPr>
          <p:cNvPr id="9" name="Shape 6"/>
          <p:cNvSpPr/>
          <p:nvPr/>
        </p:nvSpPr>
        <p:spPr>
          <a:xfrm>
            <a:off x="6173435" y="1752699"/>
            <a:ext cx="5356786" cy="1816795"/>
          </a:xfrm>
          <a:prstGeom prst="roundRect">
            <a:avLst>
              <a:gd name="adj" fmla="val 3704"/>
            </a:avLst>
          </a:prstGeom>
          <a:solidFill>
            <a:srgbClr val="D2D9F9"/>
          </a:solidFill>
          <a:ln w="6350">
            <a:solidFill>
              <a:srgbClr val="B8BFDF"/>
            </a:solidFill>
            <a:prstDash val="solid"/>
          </a:ln>
        </p:spPr>
      </p:sp>
      <p:sp>
        <p:nvSpPr>
          <p:cNvPr id="10" name="Shape 7"/>
          <p:cNvSpPr/>
          <p:nvPr/>
        </p:nvSpPr>
        <p:spPr>
          <a:xfrm>
            <a:off x="6339920" y="1919188"/>
            <a:ext cx="480604" cy="480616"/>
          </a:xfrm>
          <a:prstGeom prst="ellipse">
            <a:avLst/>
          </a:prstGeom>
          <a:solidFill>
            <a:srgbClr val="4967E9"/>
          </a:solidFill>
          <a:ln/>
        </p:spPr>
      </p:sp>
      <p:pic>
        <p:nvPicPr>
          <p:cNvPr id="11"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2076" y="2051248"/>
            <a:ext cx="216291" cy="216297"/>
          </a:xfrm>
          <a:prstGeom prst="rect">
            <a:avLst/>
          </a:prstGeom>
        </p:spPr>
      </p:pic>
      <p:sp>
        <p:nvSpPr>
          <p:cNvPr id="12" name="Text 8"/>
          <p:cNvSpPr/>
          <p:nvPr/>
        </p:nvSpPr>
        <p:spPr>
          <a:xfrm>
            <a:off x="6339920" y="2554982"/>
            <a:ext cx="5023816"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Structure Clearly</a:t>
            </a:r>
            <a:endParaRPr lang="en-US" sz="1550" dirty="0"/>
          </a:p>
        </p:txBody>
      </p:sp>
      <p:sp>
        <p:nvSpPr>
          <p:cNvPr id="13" name="Text 9"/>
          <p:cNvSpPr/>
          <p:nvPr/>
        </p:nvSpPr>
        <p:spPr>
          <a:xfrm>
            <a:off x="6339920" y="2898378"/>
            <a:ext cx="5023816" cy="504627"/>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Use a strong introduction, a focused body with logical sequencing, and a memorable conclusion.</a:t>
            </a:r>
            <a:endParaRPr lang="en-US" sz="1250" dirty="0"/>
          </a:p>
        </p:txBody>
      </p:sp>
      <p:sp>
        <p:nvSpPr>
          <p:cNvPr id="14" name="Shape 10"/>
          <p:cNvSpPr/>
          <p:nvPr/>
        </p:nvSpPr>
        <p:spPr>
          <a:xfrm>
            <a:off x="661475" y="3724672"/>
            <a:ext cx="5356786" cy="1816795"/>
          </a:xfrm>
          <a:prstGeom prst="roundRect">
            <a:avLst>
              <a:gd name="adj" fmla="val 3704"/>
            </a:avLst>
          </a:prstGeom>
          <a:solidFill>
            <a:srgbClr val="D2D9F9"/>
          </a:solidFill>
          <a:ln w="6350">
            <a:solidFill>
              <a:srgbClr val="B8BFDF"/>
            </a:solidFill>
            <a:prstDash val="solid"/>
          </a:ln>
        </p:spPr>
      </p:sp>
      <p:sp>
        <p:nvSpPr>
          <p:cNvPr id="15" name="Shape 11"/>
          <p:cNvSpPr/>
          <p:nvPr/>
        </p:nvSpPr>
        <p:spPr>
          <a:xfrm>
            <a:off x="827960" y="3891161"/>
            <a:ext cx="480604" cy="480616"/>
          </a:xfrm>
          <a:prstGeom prst="ellipse">
            <a:avLst/>
          </a:prstGeom>
          <a:solidFill>
            <a:srgbClr val="4967E9"/>
          </a:solidFill>
          <a:ln/>
        </p:spPr>
      </p:sp>
      <p:pic>
        <p:nvPicPr>
          <p:cNvPr id="16"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116" y="4023221"/>
            <a:ext cx="216291" cy="216297"/>
          </a:xfrm>
          <a:prstGeom prst="rect">
            <a:avLst/>
          </a:prstGeom>
        </p:spPr>
      </p:pic>
      <p:sp>
        <p:nvSpPr>
          <p:cNvPr id="17" name="Text 12"/>
          <p:cNvSpPr/>
          <p:nvPr/>
        </p:nvSpPr>
        <p:spPr>
          <a:xfrm>
            <a:off x="827960" y="4526955"/>
            <a:ext cx="5023816"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Deliver Confidently</a:t>
            </a:r>
            <a:endParaRPr lang="en-US" sz="1550" dirty="0"/>
          </a:p>
        </p:txBody>
      </p:sp>
      <p:sp>
        <p:nvSpPr>
          <p:cNvPr id="18" name="Text 13"/>
          <p:cNvSpPr/>
          <p:nvPr/>
        </p:nvSpPr>
        <p:spPr>
          <a:xfrm>
            <a:off x="827960" y="4870351"/>
            <a:ext cx="5023816" cy="504627"/>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Choose the delivery method that suits you. Practice, vary your voice, and use visual aids wisely.</a:t>
            </a:r>
            <a:endParaRPr lang="en-US" sz="1250" dirty="0"/>
          </a:p>
        </p:txBody>
      </p:sp>
      <p:sp>
        <p:nvSpPr>
          <p:cNvPr id="19" name="Shape 14"/>
          <p:cNvSpPr/>
          <p:nvPr/>
        </p:nvSpPr>
        <p:spPr>
          <a:xfrm>
            <a:off x="6173435" y="3724672"/>
            <a:ext cx="5356786" cy="1816795"/>
          </a:xfrm>
          <a:prstGeom prst="roundRect">
            <a:avLst>
              <a:gd name="adj" fmla="val 3704"/>
            </a:avLst>
          </a:prstGeom>
          <a:solidFill>
            <a:srgbClr val="D2D9F9"/>
          </a:solidFill>
          <a:ln w="6350">
            <a:solidFill>
              <a:srgbClr val="B8BFDF"/>
            </a:solidFill>
            <a:prstDash val="solid"/>
          </a:ln>
        </p:spPr>
      </p:sp>
      <p:sp>
        <p:nvSpPr>
          <p:cNvPr id="20" name="Shape 15"/>
          <p:cNvSpPr/>
          <p:nvPr/>
        </p:nvSpPr>
        <p:spPr>
          <a:xfrm>
            <a:off x="6339920" y="3891161"/>
            <a:ext cx="480604" cy="480616"/>
          </a:xfrm>
          <a:prstGeom prst="ellipse">
            <a:avLst/>
          </a:prstGeom>
          <a:solidFill>
            <a:srgbClr val="4967E9"/>
          </a:solidFill>
          <a:ln/>
        </p:spPr>
      </p:sp>
      <p:pic>
        <p:nvPicPr>
          <p:cNvPr id="21"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72076" y="4023221"/>
            <a:ext cx="216291" cy="216297"/>
          </a:xfrm>
          <a:prstGeom prst="rect">
            <a:avLst/>
          </a:prstGeom>
        </p:spPr>
      </p:pic>
      <p:sp>
        <p:nvSpPr>
          <p:cNvPr id="22" name="Text 16"/>
          <p:cNvSpPr/>
          <p:nvPr/>
        </p:nvSpPr>
        <p:spPr>
          <a:xfrm>
            <a:off x="6339920" y="4526955"/>
            <a:ext cx="5023816"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Master Non-Verbals</a:t>
            </a:r>
            <a:endParaRPr lang="en-US" sz="1550" dirty="0"/>
          </a:p>
        </p:txBody>
      </p:sp>
      <p:sp>
        <p:nvSpPr>
          <p:cNvPr id="23" name="Text 17"/>
          <p:cNvSpPr/>
          <p:nvPr/>
        </p:nvSpPr>
        <p:spPr>
          <a:xfrm>
            <a:off x="6339920" y="4870351"/>
            <a:ext cx="5023816" cy="504627"/>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Eye contact, posture, tone, and pace all communicate confidence and keep your audience engaged.</a:t>
            </a:r>
            <a:endParaRPr lang="en-US" sz="1250" dirty="0"/>
          </a:p>
        </p:txBody>
      </p:sp>
      <p:sp>
        <p:nvSpPr>
          <p:cNvPr id="24" name="Shape 18"/>
          <p:cNvSpPr/>
          <p:nvPr/>
        </p:nvSpPr>
        <p:spPr>
          <a:xfrm>
            <a:off x="661475" y="5715992"/>
            <a:ext cx="10868745" cy="627063"/>
          </a:xfrm>
          <a:prstGeom prst="roundRect">
            <a:avLst>
              <a:gd name="adj" fmla="val 10732"/>
            </a:avLst>
          </a:prstGeom>
          <a:solidFill>
            <a:srgbClr val="D2D9F9"/>
          </a:solidFill>
          <a:ln/>
        </p:spPr>
      </p:sp>
      <p:pic>
        <p:nvPicPr>
          <p:cNvPr id="25" name="Image 4" descr="preencoded.png">    </p:cNvPr>
          <p:cNvPicPr>
            <a:picLocks noChangeAspect="1"/>
          </p:cNvPicPr>
          <p:nvPr/>
        </p:nvPicPr>
        <p:blipFill>
          <a:blip r:embed="rId9"/>
          <a:stretch>
            <a:fillRect/>
          </a:stretch>
        </p:blipFill>
        <p:spPr>
          <a:xfrm>
            <a:off x="821610" y="5936059"/>
            <a:ext cx="200218" cy="160139"/>
          </a:xfrm>
          <a:prstGeom prst="rect">
            <a:avLst/>
          </a:prstGeom>
        </p:spPr>
      </p:pic>
      <p:sp>
        <p:nvSpPr>
          <p:cNvPr id="26" name="Text 19"/>
          <p:cNvSpPr/>
          <p:nvPr/>
        </p:nvSpPr>
        <p:spPr>
          <a:xfrm>
            <a:off x="1181963" y="5911155"/>
            <a:ext cx="10797706" cy="252313"/>
          </a:xfrm>
          <a:prstGeom prst="rect">
            <a:avLst/>
          </a:prstGeom>
          <a:noFill/>
          <a:ln/>
        </p:spPr>
        <p:txBody>
          <a:bodyPr wrap="none" lIns="0" tIns="0" rIns="0" bIns="0" rtlCol="0" anchor="t"/>
          <a:lstStyle/>
          <a:p>
            <a:pPr algn="l" indent="0" marL="0">
              <a:lnSpc>
                <a:spcPct val="131000"/>
              </a:lnSpc>
              <a:buNone/>
            </a:pPr>
            <a:r>
              <a:rPr lang="en-US" sz="1250" b="1" dirty="0">
                <a:solidFill>
                  <a:srgbClr val="000000"/>
                </a:solidFill>
                <a:latin typeface="Nobile Bold" pitchFamily="34" charset="0"/>
                <a:ea typeface="Nobile Bold" pitchFamily="34" charset="-122"/>
                <a:cs typeface="Nobile Bold" pitchFamily="34" charset="-120"/>
              </a:rPr>
              <a:t>Remember:</a:t>
            </a:r>
            <a:pPr algn="l" indent="0" marL="0">
              <a:lnSpc>
                <a:spcPct val="131000"/>
              </a:lnSpc>
              <a:buNone/>
            </a:pPr>
            <a:r>
              <a:rPr lang="en-US" sz="1250" dirty="0">
                <a:solidFill>
                  <a:srgbClr val="000000"/>
                </a:solidFill>
                <a:latin typeface="Nobile" pitchFamily="34" charset="0"/>
                <a:ea typeface="Nobile" pitchFamily="34" charset="-122"/>
                <a:cs typeface="Nobile" pitchFamily="34" charset="-120"/>
              </a:rPr>
              <a:t> Research shows audiences remember the opening and closing of a presentation most — make both count.</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2026-08-23T06:20:52Z</dcterms:created>
  <dcterms:modified xsi:type="dcterms:W3CDTF">2026-08-23T06:20:52Z</dcterms:modified>
</cp:coreProperties>
</file>