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embeddedFontLst>
    <p:embeddedFont>
      <p:font typeface="Corben" panose="020B0604020202020204" charset="0"/>
      <p:regular r:id="rId13"/>
    </p:embeddedFont>
    <p:embeddedFont>
      <p:font typeface="Calibri" panose="020F0502020204030204" pitchFamily="34" charset="0"/>
      <p:regular r:id="rId14"/>
      <p:bold r:id="rId15"/>
      <p:italic r:id="rId16"/>
      <p:boldItalic r:id="rId17"/>
    </p:embeddedFont>
    <p:embeddedFont>
      <p:font typeface="Nobile" panose="020B0604020202020204" charset="0"/>
      <p:regular r:id="rId18"/>
    </p:embeddedFont>
    <p:embeddedFont>
      <p:font typeface="Nobile Bold" panose="020B0604020202020204" charset="0"/>
      <p:regular r:id="rId1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5" d="100"/>
          <a:sy n="115" d="100"/>
        </p:scale>
        <p:origin x="39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0899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9F9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2.svg"/><Relationship Id="rId10" Type="http://schemas.openxmlformats.org/officeDocument/2006/relationships/image" Target="../media/image-4-2.svg"/><Relationship Id="rId4" Type="http://schemas.openxmlformats.org/officeDocument/2006/relationships/image" Target="../media/image-4-2.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jpeg"/><Relationship Id="rId7" Type="http://schemas.openxmlformats.org/officeDocument/2006/relationships/image" Target="../media/image-6-5.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3.svg"/><Relationship Id="rId4" Type="http://schemas.openxmlformats.org/officeDocument/2006/relationships/image" Target="../media/image10.png"/><Relationship Id="rId9" Type="http://schemas.openxmlformats.org/officeDocument/2006/relationships/image" Target="../media/image-6-7.sv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7-12.svg"/><Relationship Id="rId18" Type="http://schemas.openxmlformats.org/officeDocument/2006/relationships/image" Target="../media/image-7-10.svg"/><Relationship Id="rId3" Type="http://schemas.openxmlformats.org/officeDocument/2006/relationships/image" Target="../media/image13.png"/><Relationship Id="rId7" Type="http://schemas.openxmlformats.org/officeDocument/2006/relationships/image" Target="../media/image-7-2.svg"/><Relationship Id="rId12" Type="http://schemas.openxmlformats.org/officeDocument/2006/relationships/image" Target="../media/image17.png"/><Relationship Id="rId2" Type="http://schemas.openxmlformats.org/officeDocument/2006/relationships/notesSlide" Target="../notesSlides/notesSlide7.xml"/><Relationship Id="rId16" Type="http://schemas.openxmlformats.org/officeDocument/2006/relationships/image" Target="../media/image-7-16.svg"/><Relationship Id="rId20" Type="http://schemas.openxmlformats.org/officeDocument/2006/relationships/image" Target="../media/image-7-20.svg"/><Relationship Id="rId1" Type="http://schemas.openxmlformats.org/officeDocument/2006/relationships/slideLayout" Target="../slideLayouts/slideLayout2.xml"/><Relationship Id="rId6" Type="http://schemas.openxmlformats.org/officeDocument/2006/relationships/image" Target="../media/image-7-4.svg"/><Relationship Id="rId11" Type="http://schemas.openxmlformats.org/officeDocument/2006/relationships/image" Target="../media/image-7-10.svg"/><Relationship Id="rId5" Type="http://schemas.openxmlformats.org/officeDocument/2006/relationships/image" Target="../media/image14.png"/><Relationship Id="rId15" Type="http://schemas.openxmlformats.org/officeDocument/2006/relationships/image" Target="../media/image18.png"/><Relationship Id="rId10" Type="http://schemas.openxmlformats.org/officeDocument/2006/relationships/image" Target="../media/image16.png"/><Relationship Id="rId19" Type="http://schemas.openxmlformats.org/officeDocument/2006/relationships/image" Target="../media/image19.png"/><Relationship Id="rId4" Type="http://schemas.openxmlformats.org/officeDocument/2006/relationships/image" Target="../media/image-7-2.svg"/><Relationship Id="rId9" Type="http://schemas.openxmlformats.org/officeDocument/2006/relationships/image" Target="../media/image-7-8.svg"/><Relationship Id="rId14" Type="http://schemas.openxmlformats.org/officeDocument/2006/relationships/image" Target="../media/image-7-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2.svg"/><Relationship Id="rId13" Type="http://schemas.openxmlformats.org/officeDocument/2006/relationships/image" Target="../media/image21.png"/><Relationship Id="rId3" Type="http://schemas.openxmlformats.org/officeDocument/2006/relationships/image" Target="../media/image20.png"/><Relationship Id="rId12" Type="http://schemas.openxmlformats.org/officeDocument/2006/relationships/image" Target="../media/image-10-2.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2.svg"/><Relationship Id="rId5" Type="http://schemas.openxmlformats.org/officeDocument/2006/relationships/image" Target="../media/image-10-2.svg"/><Relationship Id="rId10" Type="http://schemas.openxmlformats.org/officeDocument/2006/relationships/image" Target="../media/image-10-2.svg"/><Relationship Id="rId4" Type="http://schemas.openxmlformats.org/officeDocument/2006/relationships/image" Target="../media/image-10-2.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2166342"/>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1B1B27"/>
                </a:solidFill>
                <a:latin typeface="Corben" pitchFamily="34" charset="0"/>
                <a:ea typeface="Corben" pitchFamily="34" charset="-122"/>
                <a:cs typeface="Corben" pitchFamily="34" charset="-120"/>
              </a:rPr>
              <a:t>Communication Skills</a:t>
            </a:r>
            <a:endParaRPr lang="en-US" sz="3250" dirty="0"/>
          </a:p>
        </p:txBody>
      </p:sp>
      <p:sp>
        <p:nvSpPr>
          <p:cNvPr id="4" name="Text 1"/>
          <p:cNvSpPr/>
          <p:nvPr/>
        </p:nvSpPr>
        <p:spPr>
          <a:xfrm>
            <a:off x="661475" y="2931120"/>
            <a:ext cx="6296860"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Communication is a key element in any human activity — a learned skill that most people take for granted. While we are born with the physical ability to talk, not everyone communicates well without making special efforts to develop and refine this skill. This chapter explores what communication is, its forms, characteristics, barriers, and how to become an effective communicator.</a:t>
            </a:r>
            <a:endParaRPr lang="en-US" sz="1300" dirty="0"/>
          </a:p>
        </p:txBody>
      </p:sp>
      <p:sp>
        <p:nvSpPr>
          <p:cNvPr id="5" name="Shape 2"/>
          <p:cNvSpPr/>
          <p:nvPr/>
        </p:nvSpPr>
        <p:spPr>
          <a:xfrm>
            <a:off x="661475" y="4440238"/>
            <a:ext cx="1116878" cy="251420"/>
          </a:xfrm>
          <a:prstGeom prst="roundRect">
            <a:avLst>
              <a:gd name="adj" fmla="val 22103"/>
            </a:avLst>
          </a:prstGeom>
          <a:solidFill>
            <a:srgbClr val="D2D9F9"/>
          </a:solidFill>
          <a:ln/>
        </p:spPr>
      </p:sp>
      <p:sp>
        <p:nvSpPr>
          <p:cNvPr id="6" name="Text 3"/>
          <p:cNvSpPr/>
          <p:nvPr/>
        </p:nvSpPr>
        <p:spPr>
          <a:xfrm>
            <a:off x="760691" y="4489847"/>
            <a:ext cx="1528030" cy="152202"/>
          </a:xfrm>
          <a:prstGeom prst="rect">
            <a:avLst/>
          </a:prstGeom>
          <a:noFill/>
          <a:ln/>
        </p:spPr>
        <p:txBody>
          <a:bodyPr wrap="none" lIns="0" tIns="0" rIns="0" bIns="0" rtlCol="0" anchor="t"/>
          <a:lstStyle/>
          <a:p>
            <a:pPr marL="0" indent="0" algn="l">
              <a:lnSpc>
                <a:spcPct val="96000"/>
              </a:lnSpc>
              <a:buNone/>
            </a:pPr>
            <a:r>
              <a:rPr lang="en-US" sz="1000" dirty="0">
                <a:solidFill>
                  <a:srgbClr val="404155"/>
                </a:solidFill>
                <a:latin typeface="Nobile" pitchFamily="34" charset="0"/>
                <a:ea typeface="Nobile" pitchFamily="34" charset="-122"/>
                <a:cs typeface="Nobile" pitchFamily="34" charset="-120"/>
              </a:rPr>
              <a:t>CHAPTER ONE</a:t>
            </a:r>
            <a:endParaRPr lang="en-US" sz="1000" dirty="0"/>
          </a:p>
        </p:txBody>
      </p:sp>
      <p:sp>
        <p:nvSpPr>
          <p:cNvPr id="7" name="Shape 4"/>
          <p:cNvSpPr/>
          <p:nvPr/>
        </p:nvSpPr>
        <p:spPr>
          <a:xfrm>
            <a:off x="1861000" y="4440238"/>
            <a:ext cx="4016671" cy="251420"/>
          </a:xfrm>
          <a:prstGeom prst="roundRect">
            <a:avLst>
              <a:gd name="adj" fmla="val 22103"/>
            </a:avLst>
          </a:prstGeom>
          <a:noFill/>
          <a:ln w="6350">
            <a:solidFill>
              <a:srgbClr val="4967E9"/>
            </a:solidFill>
            <a:prstDash val="solid"/>
          </a:ln>
        </p:spPr>
      </p:sp>
      <p:sp>
        <p:nvSpPr>
          <p:cNvPr id="8" name="Text 5"/>
          <p:cNvSpPr/>
          <p:nvPr/>
        </p:nvSpPr>
        <p:spPr>
          <a:xfrm>
            <a:off x="1960216" y="4489847"/>
            <a:ext cx="4427824" cy="152202"/>
          </a:xfrm>
          <a:prstGeom prst="rect">
            <a:avLst/>
          </a:prstGeom>
          <a:noFill/>
          <a:ln/>
        </p:spPr>
        <p:txBody>
          <a:bodyPr wrap="none" lIns="0" tIns="0" rIns="0" bIns="0" rtlCol="0" anchor="t"/>
          <a:lstStyle/>
          <a:p>
            <a:pPr marL="0" indent="0" algn="l">
              <a:lnSpc>
                <a:spcPct val="96000"/>
              </a:lnSpc>
              <a:buNone/>
            </a:pPr>
            <a:r>
              <a:rPr lang="en-US" sz="1000" dirty="0">
                <a:solidFill>
                  <a:srgbClr val="4967E9"/>
                </a:solidFill>
                <a:latin typeface="Nobile" pitchFamily="34" charset="0"/>
                <a:ea typeface="Nobile" pitchFamily="34" charset="-122"/>
                <a:cs typeface="Nobile" pitchFamily="34" charset="-120"/>
              </a:rPr>
              <a:t>SOMAVILLE UNIVERSITY, FACULTY OF COMPUTER SCIENCE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53131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B1B27"/>
                </a:solidFill>
                <a:latin typeface="Corben" pitchFamily="34" charset="0"/>
                <a:ea typeface="Corben" pitchFamily="34" charset="-122"/>
                <a:cs typeface="Corben" pitchFamily="34" charset="-120"/>
              </a:rPr>
              <a:t>What Is Communication?</a:t>
            </a:r>
            <a:endParaRPr lang="en-US" sz="3250" dirty="0"/>
          </a:p>
        </p:txBody>
      </p:sp>
      <p:sp>
        <p:nvSpPr>
          <p:cNvPr id="3" name="Shape 1"/>
          <p:cNvSpPr/>
          <p:nvPr/>
        </p:nvSpPr>
        <p:spPr>
          <a:xfrm>
            <a:off x="542415" y="1296095"/>
            <a:ext cx="5470785" cy="5030490"/>
          </a:xfrm>
          <a:prstGeom prst="roundRect">
            <a:avLst>
              <a:gd name="adj" fmla="val 2367"/>
            </a:avLst>
          </a:prstGeom>
          <a:solidFill>
            <a:srgbClr val="4967E9">
              <a:alpha val="95000"/>
            </a:srgbClr>
          </a:solidFill>
          <a:ln/>
        </p:spPr>
      </p:sp>
      <p:sp>
        <p:nvSpPr>
          <p:cNvPr id="4" name="Text 2"/>
          <p:cNvSpPr/>
          <p:nvPr/>
        </p:nvSpPr>
        <p:spPr>
          <a:xfrm>
            <a:off x="707710" y="1461393"/>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Corben" pitchFamily="34" charset="0"/>
                <a:ea typeface="Corben" pitchFamily="34" charset="-122"/>
                <a:cs typeface="Corben" pitchFamily="34" charset="-120"/>
              </a:rPr>
              <a:t>Definition</a:t>
            </a:r>
            <a:endParaRPr lang="en-US" sz="1600" dirty="0"/>
          </a:p>
        </p:txBody>
      </p:sp>
      <p:sp>
        <p:nvSpPr>
          <p:cNvPr id="5" name="Text 3"/>
          <p:cNvSpPr/>
          <p:nvPr/>
        </p:nvSpPr>
        <p:spPr>
          <a:xfrm>
            <a:off x="707710" y="1885156"/>
            <a:ext cx="5140196" cy="1587698"/>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Nobile" pitchFamily="34" charset="0"/>
                <a:ea typeface="Nobile" pitchFamily="34" charset="-122"/>
                <a:cs typeface="Nobile" pitchFamily="34" charset="-120"/>
              </a:rPr>
              <a:t>Communication is derived from the Latin </a:t>
            </a:r>
            <a:r>
              <a:rPr lang="en-US" sz="1300" i="1" dirty="0">
                <a:solidFill>
                  <a:srgbClr val="FFFFFF"/>
                </a:solidFill>
                <a:latin typeface="Nobile" pitchFamily="34" charset="0"/>
                <a:ea typeface="Nobile" pitchFamily="34" charset="-122"/>
                <a:cs typeface="Nobile" pitchFamily="34" charset="-120"/>
              </a:rPr>
              <a:t>communis</a:t>
            </a:r>
            <a:r>
              <a:rPr lang="en-US" sz="1300" dirty="0">
                <a:solidFill>
                  <a:srgbClr val="FFFFFF"/>
                </a:solidFill>
                <a:latin typeface="Nobile" pitchFamily="34" charset="0"/>
                <a:ea typeface="Nobile" pitchFamily="34" charset="-122"/>
                <a:cs typeface="Nobile" pitchFamily="34" charset="-120"/>
              </a:rPr>
              <a:t> or </a:t>
            </a:r>
            <a:r>
              <a:rPr lang="en-US" sz="1300" i="1" dirty="0">
                <a:solidFill>
                  <a:srgbClr val="FFFFFF"/>
                </a:solidFill>
                <a:latin typeface="Nobile" pitchFamily="34" charset="0"/>
                <a:ea typeface="Nobile" pitchFamily="34" charset="-122"/>
                <a:cs typeface="Nobile" pitchFamily="34" charset="-120"/>
              </a:rPr>
              <a:t>communīcōre</a:t>
            </a:r>
            <a:r>
              <a:rPr lang="en-US" sz="1300" dirty="0">
                <a:solidFill>
                  <a:srgbClr val="FFFFFF"/>
                </a:solidFill>
                <a:latin typeface="Nobile" pitchFamily="34" charset="0"/>
                <a:ea typeface="Nobile" pitchFamily="34" charset="-122"/>
                <a:cs typeface="Nobile" pitchFamily="34" charset="-120"/>
              </a:rPr>
              <a:t>, meaning "to make common" or "to share." It is the act of conveying intended meaning to another person through mutually understood signs and language — the art of transmitting information, ideas, and attitudes from one person to another.</a:t>
            </a:r>
            <a:endParaRPr lang="en-US" sz="1300" dirty="0"/>
          </a:p>
        </p:txBody>
      </p:sp>
      <p:sp>
        <p:nvSpPr>
          <p:cNvPr id="6" name="Text 4"/>
          <p:cNvSpPr/>
          <p:nvPr/>
        </p:nvSpPr>
        <p:spPr>
          <a:xfrm>
            <a:off x="6303904" y="1461393"/>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1B1B27"/>
                </a:solidFill>
                <a:latin typeface="Corben" pitchFamily="34" charset="0"/>
                <a:ea typeface="Corben" pitchFamily="34" charset="-122"/>
                <a:cs typeface="Corben" pitchFamily="34" charset="-120"/>
              </a:rPr>
              <a:t>Basic Steps</a:t>
            </a:r>
            <a:endParaRPr lang="en-US" sz="1600" dirty="0"/>
          </a:p>
        </p:txBody>
      </p:sp>
      <p:sp>
        <p:nvSpPr>
          <p:cNvPr id="7" name="Text 5"/>
          <p:cNvSpPr/>
          <p:nvPr/>
        </p:nvSpPr>
        <p:spPr>
          <a:xfrm>
            <a:off x="6303904" y="1905893"/>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404155"/>
                </a:solidFill>
                <a:latin typeface="Corben" pitchFamily="34" charset="0"/>
                <a:ea typeface="Corben" pitchFamily="34" charset="-122"/>
                <a:cs typeface="Corben" pitchFamily="34" charset="-120"/>
              </a:rPr>
              <a:t>01</a:t>
            </a:r>
            <a:endParaRPr lang="en-US" sz="1300" dirty="0"/>
          </a:p>
        </p:txBody>
      </p:sp>
      <p:sp>
        <p:nvSpPr>
          <p:cNvPr id="8" name="Shape 6"/>
          <p:cNvSpPr/>
          <p:nvPr/>
        </p:nvSpPr>
        <p:spPr>
          <a:xfrm>
            <a:off x="6303904" y="2167830"/>
            <a:ext cx="5232666" cy="19050"/>
          </a:xfrm>
          <a:prstGeom prst="rect">
            <a:avLst/>
          </a:prstGeom>
          <a:solidFill>
            <a:srgbClr val="4967E9"/>
          </a:solidFill>
          <a:ln/>
        </p:spPr>
      </p:sp>
      <p:sp>
        <p:nvSpPr>
          <p:cNvPr id="9" name="Text 7"/>
          <p:cNvSpPr/>
          <p:nvPr/>
        </p:nvSpPr>
        <p:spPr>
          <a:xfrm>
            <a:off x="6303904" y="2288580"/>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Forming communicative intent</a:t>
            </a:r>
            <a:endParaRPr lang="en-US" sz="1600" dirty="0"/>
          </a:p>
        </p:txBody>
      </p:sp>
      <p:sp>
        <p:nvSpPr>
          <p:cNvPr id="10" name="Text 8"/>
          <p:cNvSpPr/>
          <p:nvPr/>
        </p:nvSpPr>
        <p:spPr>
          <a:xfrm>
            <a:off x="6303904" y="2836366"/>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404155"/>
                </a:solidFill>
                <a:latin typeface="Corben" pitchFamily="34" charset="0"/>
                <a:ea typeface="Corben" pitchFamily="34" charset="-122"/>
                <a:cs typeface="Corben" pitchFamily="34" charset="-120"/>
              </a:rPr>
              <a:t>02</a:t>
            </a:r>
            <a:endParaRPr lang="en-US" sz="1300" dirty="0"/>
          </a:p>
        </p:txBody>
      </p:sp>
      <p:sp>
        <p:nvSpPr>
          <p:cNvPr id="11" name="Shape 9"/>
          <p:cNvSpPr/>
          <p:nvPr/>
        </p:nvSpPr>
        <p:spPr>
          <a:xfrm>
            <a:off x="6303904" y="3098304"/>
            <a:ext cx="5232666" cy="19050"/>
          </a:xfrm>
          <a:prstGeom prst="rect">
            <a:avLst/>
          </a:prstGeom>
          <a:solidFill>
            <a:srgbClr val="4967E9"/>
          </a:solidFill>
          <a:ln/>
        </p:spPr>
      </p:sp>
      <p:sp>
        <p:nvSpPr>
          <p:cNvPr id="12" name="Text 10"/>
          <p:cNvSpPr/>
          <p:nvPr/>
        </p:nvSpPr>
        <p:spPr>
          <a:xfrm>
            <a:off x="6303904" y="3219053"/>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Message composition &amp; encoding</a:t>
            </a:r>
            <a:endParaRPr lang="en-US" sz="1600" dirty="0"/>
          </a:p>
        </p:txBody>
      </p:sp>
      <p:sp>
        <p:nvSpPr>
          <p:cNvPr id="13" name="Text 11"/>
          <p:cNvSpPr/>
          <p:nvPr/>
        </p:nvSpPr>
        <p:spPr>
          <a:xfrm>
            <a:off x="6303904" y="3766840"/>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404155"/>
                </a:solidFill>
                <a:latin typeface="Corben" pitchFamily="34" charset="0"/>
                <a:ea typeface="Corben" pitchFamily="34" charset="-122"/>
                <a:cs typeface="Corben" pitchFamily="34" charset="-120"/>
              </a:rPr>
              <a:t>03</a:t>
            </a:r>
            <a:endParaRPr lang="en-US" sz="1300" dirty="0"/>
          </a:p>
        </p:txBody>
      </p:sp>
      <p:sp>
        <p:nvSpPr>
          <p:cNvPr id="14" name="Shape 12"/>
          <p:cNvSpPr/>
          <p:nvPr/>
        </p:nvSpPr>
        <p:spPr>
          <a:xfrm>
            <a:off x="6303904" y="4028777"/>
            <a:ext cx="5232666" cy="19050"/>
          </a:xfrm>
          <a:prstGeom prst="rect">
            <a:avLst/>
          </a:prstGeom>
          <a:solidFill>
            <a:srgbClr val="4967E9"/>
          </a:solidFill>
          <a:ln/>
        </p:spPr>
      </p:sp>
      <p:sp>
        <p:nvSpPr>
          <p:cNvPr id="15" name="Text 13"/>
          <p:cNvSpPr/>
          <p:nvPr/>
        </p:nvSpPr>
        <p:spPr>
          <a:xfrm>
            <a:off x="6303904" y="4149527"/>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Transmission of signal</a:t>
            </a:r>
            <a:endParaRPr lang="en-US" sz="1600" dirty="0"/>
          </a:p>
        </p:txBody>
      </p:sp>
      <p:sp>
        <p:nvSpPr>
          <p:cNvPr id="16" name="Text 14"/>
          <p:cNvSpPr/>
          <p:nvPr/>
        </p:nvSpPr>
        <p:spPr>
          <a:xfrm>
            <a:off x="6303904" y="4697313"/>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404155"/>
                </a:solidFill>
                <a:latin typeface="Corben" pitchFamily="34" charset="0"/>
                <a:ea typeface="Corben" pitchFamily="34" charset="-122"/>
                <a:cs typeface="Corben" pitchFamily="34" charset="-120"/>
              </a:rPr>
              <a:t>04</a:t>
            </a:r>
            <a:endParaRPr lang="en-US" sz="1300" dirty="0"/>
          </a:p>
        </p:txBody>
      </p:sp>
      <p:sp>
        <p:nvSpPr>
          <p:cNvPr id="17" name="Shape 15"/>
          <p:cNvSpPr/>
          <p:nvPr/>
        </p:nvSpPr>
        <p:spPr>
          <a:xfrm>
            <a:off x="6303904" y="4959251"/>
            <a:ext cx="5232666" cy="19050"/>
          </a:xfrm>
          <a:prstGeom prst="rect">
            <a:avLst/>
          </a:prstGeom>
          <a:solidFill>
            <a:srgbClr val="4967E9"/>
          </a:solidFill>
          <a:ln/>
        </p:spPr>
      </p:sp>
      <p:sp>
        <p:nvSpPr>
          <p:cNvPr id="18" name="Text 16"/>
          <p:cNvSpPr/>
          <p:nvPr/>
        </p:nvSpPr>
        <p:spPr>
          <a:xfrm>
            <a:off x="6303904" y="5080000"/>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Reception, decoding &amp; interpretation</a:t>
            </a:r>
            <a:endParaRPr lang="en-US" sz="1600" dirty="0"/>
          </a:p>
        </p:txBody>
      </p:sp>
      <p:sp>
        <p:nvSpPr>
          <p:cNvPr id="19" name="Text 17"/>
          <p:cNvSpPr/>
          <p:nvPr/>
        </p:nvSpPr>
        <p:spPr>
          <a:xfrm>
            <a:off x="6303904" y="5648523"/>
            <a:ext cx="523266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Communication is not what is said — verbally or non-verbally — but </a:t>
            </a:r>
            <a:r>
              <a:rPr lang="en-US" sz="1300" b="1" dirty="0">
                <a:solidFill>
                  <a:srgbClr val="404155"/>
                </a:solidFill>
                <a:latin typeface="Nobile Bold" pitchFamily="34" charset="0"/>
                <a:ea typeface="Nobile Bold" pitchFamily="34" charset="-122"/>
                <a:cs typeface="Nobile Bold" pitchFamily="34" charset="-120"/>
              </a:rPr>
              <a:t>what is understood</a:t>
            </a:r>
            <a:r>
              <a:rPr lang="en-US" sz="1300" dirty="0">
                <a:solidFill>
                  <a:srgbClr val="404155"/>
                </a:solidFill>
                <a:latin typeface="Nobile" pitchFamily="34" charset="0"/>
                <a:ea typeface="Nobile" pitchFamily="34" charset="-122"/>
                <a:cs typeface="Nobile" pitchFamily="34" charset="-120"/>
              </a:rPr>
              <a:t>.</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594320"/>
            <a:ext cx="6296860" cy="484485"/>
          </a:xfrm>
          <a:prstGeom prst="rect">
            <a:avLst/>
          </a:prstGeom>
          <a:noFill/>
          <a:ln/>
        </p:spPr>
        <p:txBody>
          <a:bodyPr wrap="none" lIns="0" tIns="0" rIns="0" bIns="0" rtlCol="0" anchor="t"/>
          <a:lstStyle/>
          <a:p>
            <a:pPr marL="0" indent="0" algn="l">
              <a:lnSpc>
                <a:spcPct val="104000"/>
              </a:lnSpc>
              <a:buNone/>
            </a:pPr>
            <a:r>
              <a:rPr lang="en-US" sz="3050" dirty="0">
                <a:solidFill>
                  <a:srgbClr val="1B1B27"/>
                </a:solidFill>
                <a:latin typeface="Corben" pitchFamily="34" charset="0"/>
                <a:ea typeface="Corben" pitchFamily="34" charset="-122"/>
                <a:cs typeface="Corben" pitchFamily="34" charset="-120"/>
              </a:rPr>
              <a:t>Characteristics of Communication</a:t>
            </a:r>
            <a:endParaRPr lang="en-US" sz="3050" dirty="0"/>
          </a:p>
        </p:txBody>
      </p:sp>
      <p:sp>
        <p:nvSpPr>
          <p:cNvPr id="4" name="Shape 1"/>
          <p:cNvSpPr/>
          <p:nvPr/>
        </p:nvSpPr>
        <p:spPr>
          <a:xfrm>
            <a:off x="5233360" y="1296789"/>
            <a:ext cx="6296860" cy="1132681"/>
          </a:xfrm>
          <a:prstGeom prst="roundRect">
            <a:avLst>
              <a:gd name="adj" fmla="val 5749"/>
            </a:avLst>
          </a:prstGeom>
          <a:solidFill>
            <a:srgbClr val="D2D9F9"/>
          </a:solidFill>
          <a:ln w="6350">
            <a:solidFill>
              <a:srgbClr val="B8BFDF"/>
            </a:solidFill>
            <a:prstDash val="solid"/>
          </a:ln>
        </p:spPr>
      </p:sp>
      <p:sp>
        <p:nvSpPr>
          <p:cNvPr id="5" name="Text 2"/>
          <p:cNvSpPr/>
          <p:nvPr/>
        </p:nvSpPr>
        <p:spPr>
          <a:xfrm>
            <a:off x="5394686" y="1458119"/>
            <a:ext cx="5974208" cy="242193"/>
          </a:xfrm>
          <a:prstGeom prst="rect">
            <a:avLst/>
          </a:prstGeom>
          <a:noFill/>
          <a:ln/>
        </p:spPr>
        <p:txBody>
          <a:bodyPr wrap="none" lIns="0" tIns="0" rIns="0" bIns="0" rtlCol="0" anchor="t"/>
          <a:lstStyle/>
          <a:p>
            <a:pPr marL="0" indent="0" algn="l">
              <a:lnSpc>
                <a:spcPct val="104000"/>
              </a:lnSpc>
              <a:buNone/>
            </a:pPr>
            <a:r>
              <a:rPr lang="en-US" sz="1500" dirty="0">
                <a:solidFill>
                  <a:srgbClr val="404155"/>
                </a:solidFill>
                <a:latin typeface="Corben" pitchFamily="34" charset="0"/>
                <a:ea typeface="Corben" pitchFamily="34" charset="-122"/>
                <a:cs typeface="Corben" pitchFamily="34" charset="-120"/>
              </a:rPr>
              <a:t>Two-Way Process</a:t>
            </a:r>
            <a:endParaRPr lang="en-US" sz="1500" dirty="0"/>
          </a:p>
        </p:txBody>
      </p:sp>
      <p:sp>
        <p:nvSpPr>
          <p:cNvPr id="6" name="Text 3"/>
          <p:cNvSpPr/>
          <p:nvPr/>
        </p:nvSpPr>
        <p:spPr>
          <a:xfrm>
            <a:off x="5394686" y="1787525"/>
            <a:ext cx="5974208"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404155"/>
                </a:solidFill>
                <a:latin typeface="Nobile" pitchFamily="34" charset="0"/>
                <a:ea typeface="Nobile" pitchFamily="34" charset="-122"/>
                <a:cs typeface="Nobile" pitchFamily="34" charset="-120"/>
              </a:rPr>
              <a:t>Communication involves both receiving (listening) and asserting/expressing (sending). Participants exchange information and create shared meaning.</a:t>
            </a:r>
            <a:endParaRPr lang="en-US" sz="1200" dirty="0"/>
          </a:p>
        </p:txBody>
      </p:sp>
      <p:sp>
        <p:nvSpPr>
          <p:cNvPr id="7" name="Shape 4"/>
          <p:cNvSpPr/>
          <p:nvPr/>
        </p:nvSpPr>
        <p:spPr>
          <a:xfrm>
            <a:off x="5233360" y="2574826"/>
            <a:ext cx="6296860" cy="1132681"/>
          </a:xfrm>
          <a:prstGeom prst="roundRect">
            <a:avLst>
              <a:gd name="adj" fmla="val 5749"/>
            </a:avLst>
          </a:prstGeom>
          <a:solidFill>
            <a:srgbClr val="D2D9F9"/>
          </a:solidFill>
          <a:ln w="6350">
            <a:solidFill>
              <a:srgbClr val="B8BFDF"/>
            </a:solidFill>
            <a:prstDash val="solid"/>
          </a:ln>
        </p:spPr>
      </p:sp>
      <p:sp>
        <p:nvSpPr>
          <p:cNvPr id="8" name="Text 5"/>
          <p:cNvSpPr/>
          <p:nvPr/>
        </p:nvSpPr>
        <p:spPr>
          <a:xfrm>
            <a:off x="5394686" y="2736155"/>
            <a:ext cx="5974208" cy="242193"/>
          </a:xfrm>
          <a:prstGeom prst="rect">
            <a:avLst/>
          </a:prstGeom>
          <a:noFill/>
          <a:ln/>
        </p:spPr>
        <p:txBody>
          <a:bodyPr wrap="none" lIns="0" tIns="0" rIns="0" bIns="0" rtlCol="0" anchor="t"/>
          <a:lstStyle/>
          <a:p>
            <a:pPr marL="0" indent="0" algn="l">
              <a:lnSpc>
                <a:spcPct val="104000"/>
              </a:lnSpc>
              <a:buNone/>
            </a:pPr>
            <a:r>
              <a:rPr lang="en-US" sz="1500" dirty="0">
                <a:solidFill>
                  <a:srgbClr val="404155"/>
                </a:solidFill>
                <a:latin typeface="Corben" pitchFamily="34" charset="0"/>
                <a:ea typeface="Corben" pitchFamily="34" charset="-122"/>
                <a:cs typeface="Corben" pitchFamily="34" charset="-120"/>
              </a:rPr>
              <a:t>Dynamic &amp; Complex</a:t>
            </a:r>
            <a:endParaRPr lang="en-US" sz="1500" dirty="0"/>
          </a:p>
        </p:txBody>
      </p:sp>
      <p:sp>
        <p:nvSpPr>
          <p:cNvPr id="9" name="Text 6"/>
          <p:cNvSpPr/>
          <p:nvPr/>
        </p:nvSpPr>
        <p:spPr>
          <a:xfrm>
            <a:off x="5394686" y="3065562"/>
            <a:ext cx="5974208"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404155"/>
                </a:solidFill>
                <a:latin typeface="Nobile" pitchFamily="34" charset="0"/>
                <a:ea typeface="Nobile" pitchFamily="34" charset="-122"/>
                <a:cs typeface="Nobile" pitchFamily="34" charset="-120"/>
              </a:rPr>
              <a:t>It is ever-changing depending on the variables at play. It involves sharing information using a code and can be verbal, non-verbal, or visual.</a:t>
            </a:r>
            <a:endParaRPr lang="en-US" sz="1200" dirty="0"/>
          </a:p>
        </p:txBody>
      </p:sp>
      <p:sp>
        <p:nvSpPr>
          <p:cNvPr id="10" name="Shape 7"/>
          <p:cNvSpPr/>
          <p:nvPr/>
        </p:nvSpPr>
        <p:spPr>
          <a:xfrm>
            <a:off x="5233360" y="3852863"/>
            <a:ext cx="6296860" cy="1132681"/>
          </a:xfrm>
          <a:prstGeom prst="roundRect">
            <a:avLst>
              <a:gd name="adj" fmla="val 5749"/>
            </a:avLst>
          </a:prstGeom>
          <a:solidFill>
            <a:srgbClr val="D2D9F9"/>
          </a:solidFill>
          <a:ln w="6350">
            <a:solidFill>
              <a:srgbClr val="B8BFDF"/>
            </a:solidFill>
            <a:prstDash val="solid"/>
          </a:ln>
        </p:spPr>
      </p:sp>
      <p:sp>
        <p:nvSpPr>
          <p:cNvPr id="11" name="Text 8"/>
          <p:cNvSpPr/>
          <p:nvPr/>
        </p:nvSpPr>
        <p:spPr>
          <a:xfrm>
            <a:off x="5394686" y="4014192"/>
            <a:ext cx="5974208" cy="242193"/>
          </a:xfrm>
          <a:prstGeom prst="rect">
            <a:avLst/>
          </a:prstGeom>
          <a:noFill/>
          <a:ln/>
        </p:spPr>
        <p:txBody>
          <a:bodyPr wrap="none" lIns="0" tIns="0" rIns="0" bIns="0" rtlCol="0" anchor="t"/>
          <a:lstStyle/>
          <a:p>
            <a:pPr marL="0" indent="0" algn="l">
              <a:lnSpc>
                <a:spcPct val="104000"/>
              </a:lnSpc>
              <a:buNone/>
            </a:pPr>
            <a:r>
              <a:rPr lang="en-US" sz="1500" dirty="0">
                <a:solidFill>
                  <a:srgbClr val="404155"/>
                </a:solidFill>
                <a:latin typeface="Corben" pitchFamily="34" charset="0"/>
                <a:ea typeface="Corben" pitchFamily="34" charset="-122"/>
                <a:cs typeface="Corben" pitchFamily="34" charset="-120"/>
              </a:rPr>
              <a:t>Irreversible</a:t>
            </a:r>
            <a:endParaRPr lang="en-US" sz="1500" dirty="0"/>
          </a:p>
        </p:txBody>
      </p:sp>
      <p:sp>
        <p:nvSpPr>
          <p:cNvPr id="12" name="Text 9"/>
          <p:cNvSpPr/>
          <p:nvPr/>
        </p:nvSpPr>
        <p:spPr>
          <a:xfrm>
            <a:off x="5394686" y="4343598"/>
            <a:ext cx="5974208"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404155"/>
                </a:solidFill>
                <a:latin typeface="Nobile" pitchFamily="34" charset="0"/>
                <a:ea typeface="Nobile" pitchFamily="34" charset="-122"/>
                <a:cs typeface="Nobile" pitchFamily="34" charset="-120"/>
              </a:rPr>
              <a:t>Once something has been communicated, it cannot be recalled. Communication can also be accidental, especially in non-verbal contexts.</a:t>
            </a:r>
            <a:endParaRPr lang="en-US" sz="1200" dirty="0"/>
          </a:p>
        </p:txBody>
      </p:sp>
      <p:sp>
        <p:nvSpPr>
          <p:cNvPr id="13" name="Shape 10"/>
          <p:cNvSpPr/>
          <p:nvPr/>
        </p:nvSpPr>
        <p:spPr>
          <a:xfrm>
            <a:off x="5233360" y="5130899"/>
            <a:ext cx="6296860" cy="1132681"/>
          </a:xfrm>
          <a:prstGeom prst="roundRect">
            <a:avLst>
              <a:gd name="adj" fmla="val 5749"/>
            </a:avLst>
          </a:prstGeom>
          <a:solidFill>
            <a:srgbClr val="D2D9F9"/>
          </a:solidFill>
          <a:ln w="6350">
            <a:solidFill>
              <a:srgbClr val="B8BFDF"/>
            </a:solidFill>
            <a:prstDash val="solid"/>
          </a:ln>
        </p:spPr>
      </p:sp>
      <p:sp>
        <p:nvSpPr>
          <p:cNvPr id="14" name="Text 11"/>
          <p:cNvSpPr/>
          <p:nvPr/>
        </p:nvSpPr>
        <p:spPr>
          <a:xfrm>
            <a:off x="5394686" y="5292229"/>
            <a:ext cx="5974208" cy="242193"/>
          </a:xfrm>
          <a:prstGeom prst="rect">
            <a:avLst/>
          </a:prstGeom>
          <a:noFill/>
          <a:ln/>
        </p:spPr>
        <p:txBody>
          <a:bodyPr wrap="none" lIns="0" tIns="0" rIns="0" bIns="0" rtlCol="0" anchor="t"/>
          <a:lstStyle/>
          <a:p>
            <a:pPr marL="0" indent="0" algn="l">
              <a:lnSpc>
                <a:spcPct val="104000"/>
              </a:lnSpc>
              <a:buNone/>
            </a:pPr>
            <a:r>
              <a:rPr lang="en-US" sz="1500" dirty="0">
                <a:solidFill>
                  <a:srgbClr val="404155"/>
                </a:solidFill>
                <a:latin typeface="Corben" pitchFamily="34" charset="0"/>
                <a:ea typeface="Corben" pitchFamily="34" charset="-122"/>
                <a:cs typeface="Corben" pitchFamily="34" charset="-120"/>
              </a:rPr>
              <a:t>Requires Elements</a:t>
            </a:r>
            <a:endParaRPr lang="en-US" sz="1500" dirty="0"/>
          </a:p>
        </p:txBody>
      </p:sp>
      <p:sp>
        <p:nvSpPr>
          <p:cNvPr id="15" name="Text 12"/>
          <p:cNvSpPr/>
          <p:nvPr/>
        </p:nvSpPr>
        <p:spPr>
          <a:xfrm>
            <a:off x="5394686" y="5621635"/>
            <a:ext cx="5974208"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404155"/>
                </a:solidFill>
                <a:latin typeface="Nobile" pitchFamily="34" charset="0"/>
                <a:ea typeface="Nobile" pitchFamily="34" charset="-122"/>
                <a:cs typeface="Nobile" pitchFamily="34" charset="-120"/>
              </a:rPr>
              <a:t>Every communication act must have: a source, receiver, channel, message, noise, and feedback. It occurs between people and sometimes animals.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72628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B1B27"/>
                </a:solidFill>
                <a:latin typeface="Corben" pitchFamily="34" charset="0"/>
                <a:ea typeface="Corben" pitchFamily="34" charset="-122"/>
                <a:cs typeface="Corben" pitchFamily="34" charset="-120"/>
              </a:rPr>
              <a:t>Functions &amp; Forms of Communication</a:t>
            </a:r>
            <a:endParaRPr lang="en-US" sz="3250" dirty="0"/>
          </a:p>
        </p:txBody>
      </p:sp>
      <p:sp>
        <p:nvSpPr>
          <p:cNvPr id="3" name="Text 1"/>
          <p:cNvSpPr/>
          <p:nvPr/>
        </p:nvSpPr>
        <p:spPr>
          <a:xfrm>
            <a:off x="661475" y="165635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1B1B27"/>
                </a:solidFill>
                <a:latin typeface="Corben" pitchFamily="34" charset="0"/>
                <a:ea typeface="Corben" pitchFamily="34" charset="-122"/>
                <a:cs typeface="Corben" pitchFamily="34" charset="-120"/>
              </a:rPr>
              <a:t>Why We Communicate</a:t>
            </a:r>
            <a:endParaRPr lang="en-US" sz="16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23485" y="2105918"/>
            <a:ext cx="248041" cy="248047"/>
          </a:xfrm>
          <a:prstGeom prst="rect">
            <a:avLst/>
          </a:prstGeom>
        </p:spPr>
      </p:pic>
      <p:sp>
        <p:nvSpPr>
          <p:cNvPr id="5" name="Text 2"/>
          <p:cNvSpPr/>
          <p:nvPr/>
        </p:nvSpPr>
        <p:spPr>
          <a:xfrm>
            <a:off x="1198830" y="2100858"/>
            <a:ext cx="4695311"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To inform, educate, and entertain</a:t>
            </a:r>
            <a:endParaRPr lang="en-US" sz="1600" dirty="0"/>
          </a:p>
        </p:txBody>
      </p:sp>
      <p:pic>
        <p:nvPicPr>
          <p:cNvPr id="6"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23485" y="2937867"/>
            <a:ext cx="248041" cy="248047"/>
          </a:xfrm>
          <a:prstGeom prst="rect">
            <a:avLst/>
          </a:prstGeom>
        </p:spPr>
      </p:pic>
      <p:sp>
        <p:nvSpPr>
          <p:cNvPr id="7" name="Text 3"/>
          <p:cNvSpPr/>
          <p:nvPr/>
        </p:nvSpPr>
        <p:spPr>
          <a:xfrm>
            <a:off x="1198830" y="2932807"/>
            <a:ext cx="4695311"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To influence others and change behavior</a:t>
            </a:r>
            <a:endParaRPr lang="en-US" sz="1600" dirty="0"/>
          </a:p>
        </p:txBody>
      </p:sp>
      <p:pic>
        <p:nvPicPr>
          <p:cNvPr id="8"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723485" y="3769816"/>
            <a:ext cx="248041" cy="248047"/>
          </a:xfrm>
          <a:prstGeom prst="rect">
            <a:avLst/>
          </a:prstGeom>
        </p:spPr>
      </p:pic>
      <p:sp>
        <p:nvSpPr>
          <p:cNvPr id="9" name="Text 4"/>
          <p:cNvSpPr/>
          <p:nvPr/>
        </p:nvSpPr>
        <p:spPr>
          <a:xfrm>
            <a:off x="1198830" y="3764756"/>
            <a:ext cx="4695311"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To express thoughts and emotions</a:t>
            </a:r>
            <a:endParaRPr lang="en-US" sz="1600" dirty="0"/>
          </a:p>
        </p:txBody>
      </p:sp>
      <p:pic>
        <p:nvPicPr>
          <p:cNvPr id="10"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23485" y="4601766"/>
            <a:ext cx="248041" cy="248047"/>
          </a:xfrm>
          <a:prstGeom prst="rect">
            <a:avLst/>
          </a:prstGeom>
        </p:spPr>
      </p:pic>
      <p:sp>
        <p:nvSpPr>
          <p:cNvPr id="11" name="Text 5"/>
          <p:cNvSpPr/>
          <p:nvPr/>
        </p:nvSpPr>
        <p:spPr>
          <a:xfrm>
            <a:off x="1198830" y="4596705"/>
            <a:ext cx="4695311"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To establish relationships and solve problems</a:t>
            </a:r>
            <a:endParaRPr lang="en-US" sz="1600" dirty="0"/>
          </a:p>
        </p:txBody>
      </p:sp>
      <p:pic>
        <p:nvPicPr>
          <p:cNvPr id="12"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723485" y="5433715"/>
            <a:ext cx="248041" cy="248047"/>
          </a:xfrm>
          <a:prstGeom prst="rect">
            <a:avLst/>
          </a:prstGeom>
        </p:spPr>
      </p:pic>
      <p:sp>
        <p:nvSpPr>
          <p:cNvPr id="13" name="Text 6"/>
          <p:cNvSpPr/>
          <p:nvPr/>
        </p:nvSpPr>
        <p:spPr>
          <a:xfrm>
            <a:off x="1198830" y="5428655"/>
            <a:ext cx="4695311"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To motivate, give directions, and build confidence</a:t>
            </a:r>
            <a:endParaRPr lang="en-US" sz="1600" dirty="0"/>
          </a:p>
        </p:txBody>
      </p:sp>
      <p:sp>
        <p:nvSpPr>
          <p:cNvPr id="14" name="Text 7"/>
          <p:cNvSpPr/>
          <p:nvPr/>
        </p:nvSpPr>
        <p:spPr>
          <a:xfrm>
            <a:off x="6303904" y="165635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1B1B27"/>
                </a:solidFill>
                <a:latin typeface="Corben" pitchFamily="34" charset="0"/>
                <a:ea typeface="Corben" pitchFamily="34" charset="-122"/>
                <a:cs typeface="Corben" pitchFamily="34" charset="-120"/>
              </a:rPr>
              <a:t>Verbal Communication</a:t>
            </a:r>
            <a:endParaRPr lang="en-US" sz="1600" dirty="0"/>
          </a:p>
        </p:txBody>
      </p:sp>
      <p:sp>
        <p:nvSpPr>
          <p:cNvPr id="15" name="Text 8"/>
          <p:cNvSpPr/>
          <p:nvPr/>
        </p:nvSpPr>
        <p:spPr>
          <a:xfrm>
            <a:off x="6303904" y="2080121"/>
            <a:ext cx="5232666"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All communication is either verbal or non-verbal, and both can be vocal or non-vocal. Verbal communication uses speech to exchange information — in meetings, interviews, conferences, phone calls, and face-to-face conversations.</a:t>
            </a:r>
            <a:endParaRPr lang="en-US" sz="1300" dirty="0"/>
          </a:p>
        </p:txBody>
      </p:sp>
      <p:sp>
        <p:nvSpPr>
          <p:cNvPr id="16" name="Text 9"/>
          <p:cNvSpPr/>
          <p:nvPr/>
        </p:nvSpPr>
        <p:spPr>
          <a:xfrm>
            <a:off x="6303904" y="3287415"/>
            <a:ext cx="5232666" cy="851694"/>
          </a:xfrm>
          <a:prstGeom prst="rect">
            <a:avLst/>
          </a:prstGeom>
          <a:noFill/>
          <a:ln/>
        </p:spPr>
        <p:txBody>
          <a:bodyPr wrap="square" lIns="0" tIns="66156" rIns="0" bIns="0" rtlCol="0" anchor="t">
            <a:normAutofit/>
          </a:bodyPr>
          <a:lstStyle/>
          <a:p>
            <a:pPr marL="264160" indent="-264160" algn="l">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Vocal verbal:</a:t>
            </a:r>
            <a:r>
              <a:rPr lang="en-US" sz="1300" dirty="0">
                <a:solidFill>
                  <a:srgbClr val="404155"/>
                </a:solidFill>
                <a:latin typeface="Nobile" pitchFamily="34" charset="0"/>
                <a:ea typeface="Nobile" pitchFamily="34" charset="-122"/>
                <a:cs typeface="Nobile" pitchFamily="34" charset="-120"/>
              </a:rPr>
              <a:t> Spoken language</a:t>
            </a:r>
            <a:endParaRPr lang="en-US" sz="1300" dirty="0"/>
          </a:p>
          <a:p>
            <a:pPr marL="264160" indent="-264160" algn="l">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Non-vocal verbal:</a:t>
            </a:r>
            <a:r>
              <a:rPr lang="en-US" sz="1300" dirty="0">
                <a:solidFill>
                  <a:srgbClr val="404155"/>
                </a:solidFill>
                <a:latin typeface="Nobile" pitchFamily="34" charset="0"/>
                <a:ea typeface="Nobile" pitchFamily="34" charset="-122"/>
                <a:cs typeface="Nobile" pitchFamily="34" charset="-120"/>
              </a:rPr>
              <a:t> Written communication, sign language, finger spelling, Braille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475258"/>
            <a:ext cx="10868745" cy="282575"/>
          </a:xfrm>
          <a:prstGeom prst="rect">
            <a:avLst/>
          </a:prstGeom>
          <a:noFill/>
          <a:ln/>
        </p:spPr>
        <p:txBody>
          <a:bodyPr wrap="none" lIns="0" tIns="0" rIns="0" bIns="0" rtlCol="0" anchor="t"/>
          <a:lstStyle/>
          <a:p>
            <a:pPr marL="0" indent="0" algn="l">
              <a:lnSpc>
                <a:spcPct val="104000"/>
              </a:lnSpc>
              <a:buNone/>
            </a:pPr>
            <a:r>
              <a:rPr lang="en-US" sz="1750" dirty="0">
                <a:solidFill>
                  <a:srgbClr val="1B1B27"/>
                </a:solidFill>
                <a:latin typeface="Corben" pitchFamily="34" charset="0"/>
                <a:ea typeface="Corben" pitchFamily="34" charset="-122"/>
                <a:cs typeface="Corben" pitchFamily="34" charset="-120"/>
              </a:rPr>
              <a:t>Paralanguage &amp; Non-Verbal Communication</a:t>
            </a:r>
            <a:endParaRPr lang="en-US" sz="1750" dirty="0"/>
          </a:p>
        </p:txBody>
      </p:sp>
      <p:sp>
        <p:nvSpPr>
          <p:cNvPr id="3" name="Text 1"/>
          <p:cNvSpPr/>
          <p:nvPr/>
        </p:nvSpPr>
        <p:spPr>
          <a:xfrm>
            <a:off x="661475" y="881360"/>
            <a:ext cx="5324044" cy="141387"/>
          </a:xfrm>
          <a:prstGeom prst="rect">
            <a:avLst/>
          </a:prstGeom>
          <a:noFill/>
          <a:ln/>
        </p:spPr>
        <p:txBody>
          <a:bodyPr wrap="none" lIns="0" tIns="0" rIns="0" bIns="0" rtlCol="0" anchor="t"/>
          <a:lstStyle/>
          <a:p>
            <a:pPr marL="0" indent="0" algn="l">
              <a:lnSpc>
                <a:spcPct val="104000"/>
              </a:lnSpc>
              <a:buNone/>
            </a:pPr>
            <a:r>
              <a:rPr lang="en-US" sz="850" dirty="0">
                <a:solidFill>
                  <a:srgbClr val="1B1B27"/>
                </a:solidFill>
                <a:latin typeface="Corben" pitchFamily="34" charset="0"/>
                <a:ea typeface="Corben" pitchFamily="34" charset="-122"/>
                <a:cs typeface="Corben" pitchFamily="34" charset="-120"/>
              </a:rPr>
              <a:t>Paralanguage</a:t>
            </a:r>
            <a:endParaRPr lang="en-US" sz="850" dirty="0"/>
          </a:p>
        </p:txBody>
      </p:sp>
      <p:sp>
        <p:nvSpPr>
          <p:cNvPr id="4" name="Text 2"/>
          <p:cNvSpPr/>
          <p:nvPr/>
        </p:nvSpPr>
        <p:spPr>
          <a:xfrm>
            <a:off x="661475" y="1072158"/>
            <a:ext cx="5324044" cy="335756"/>
          </a:xfrm>
          <a:prstGeom prst="rect">
            <a:avLst/>
          </a:prstGeom>
          <a:noFill/>
          <a:ln/>
        </p:spPr>
        <p:txBody>
          <a:bodyPr wrap="square" lIns="0" tIns="0" rIns="0" bIns="0" rtlCol="0" anchor="t">
            <a:normAutofit/>
          </a:bodyPr>
          <a:lstStyle/>
          <a:p>
            <a:pPr marL="0" indent="0" algn="l">
              <a:lnSpc>
                <a:spcPct val="103000"/>
              </a:lnSpc>
              <a:buNone/>
            </a:pPr>
            <a:r>
              <a:rPr lang="en-US" sz="700" dirty="0">
                <a:solidFill>
                  <a:srgbClr val="404155"/>
                </a:solidFill>
                <a:latin typeface="Nobile" pitchFamily="34" charset="0"/>
                <a:ea typeface="Nobile" pitchFamily="34" charset="-122"/>
                <a:cs typeface="Nobile" pitchFamily="34" charset="-120"/>
              </a:rPr>
              <a:t>Paralinguistic features are vocal signals beyond the basic verbal message — they add emphasis and convey meaning beyond words. They include </a:t>
            </a:r>
            <a:r>
              <a:rPr lang="en-US" sz="700" b="1" dirty="0">
                <a:solidFill>
                  <a:srgbClr val="404155"/>
                </a:solidFill>
                <a:latin typeface="Nobile Bold" pitchFamily="34" charset="0"/>
                <a:ea typeface="Nobile Bold" pitchFamily="34" charset="-122"/>
                <a:cs typeface="Nobile Bold" pitchFamily="34" charset="-120"/>
              </a:rPr>
              <a:t>pitch, rate, voice quality, amplitude, laughter, prosody</a:t>
            </a:r>
            <a:r>
              <a:rPr lang="en-US" sz="700" dirty="0">
                <a:solidFill>
                  <a:srgbClr val="404155"/>
                </a:solidFill>
                <a:latin typeface="Nobile" pitchFamily="34" charset="0"/>
                <a:ea typeface="Nobile" pitchFamily="34" charset="-122"/>
                <a:cs typeface="Nobile" pitchFamily="34" charset="-120"/>
              </a:rPr>
              <a:t> (rhythm, stress, intonation). These features are often culturally coded and operate subconsciously, alerting listeners how to interpret the message.</a:t>
            </a:r>
            <a:endParaRPr lang="en-US" sz="700" dirty="0"/>
          </a:p>
        </p:txBody>
      </p:sp>
      <p:sp>
        <p:nvSpPr>
          <p:cNvPr id="5" name="Shape 3"/>
          <p:cNvSpPr/>
          <p:nvPr/>
        </p:nvSpPr>
        <p:spPr>
          <a:xfrm>
            <a:off x="6147341" y="831949"/>
            <a:ext cx="5454414" cy="5550694"/>
          </a:xfrm>
          <a:prstGeom prst="roundRect">
            <a:avLst>
              <a:gd name="adj" fmla="val 1194"/>
            </a:avLst>
          </a:prstGeom>
          <a:solidFill>
            <a:srgbClr val="4967E9">
              <a:alpha val="95000"/>
            </a:srgbClr>
          </a:solidFill>
          <a:ln/>
        </p:spPr>
      </p:sp>
      <p:sp>
        <p:nvSpPr>
          <p:cNvPr id="6" name="Text 4"/>
          <p:cNvSpPr/>
          <p:nvPr/>
        </p:nvSpPr>
        <p:spPr>
          <a:xfrm>
            <a:off x="6237727" y="881360"/>
            <a:ext cx="5273642" cy="141387"/>
          </a:xfrm>
          <a:prstGeom prst="rect">
            <a:avLst/>
          </a:prstGeom>
          <a:noFill/>
          <a:ln/>
        </p:spPr>
        <p:txBody>
          <a:bodyPr wrap="none" lIns="0" tIns="0" rIns="0" bIns="0" rtlCol="0" anchor="t"/>
          <a:lstStyle/>
          <a:p>
            <a:pPr marL="0" indent="0" algn="l">
              <a:lnSpc>
                <a:spcPct val="104000"/>
              </a:lnSpc>
              <a:buNone/>
            </a:pPr>
            <a:r>
              <a:rPr lang="en-US" sz="850" dirty="0">
                <a:solidFill>
                  <a:srgbClr val="FFFFFF"/>
                </a:solidFill>
                <a:latin typeface="Corben" pitchFamily="34" charset="0"/>
                <a:ea typeface="Corben" pitchFamily="34" charset="-122"/>
                <a:cs typeface="Corben" pitchFamily="34" charset="-120"/>
              </a:rPr>
              <a:t>Non-Verbal Communication</a:t>
            </a:r>
            <a:endParaRPr lang="en-US" sz="850" dirty="0"/>
          </a:p>
        </p:txBody>
      </p:sp>
      <p:sp>
        <p:nvSpPr>
          <p:cNvPr id="7" name="Text 5"/>
          <p:cNvSpPr/>
          <p:nvPr/>
        </p:nvSpPr>
        <p:spPr>
          <a:xfrm>
            <a:off x="6237727" y="1072158"/>
            <a:ext cx="5273642" cy="223838"/>
          </a:xfrm>
          <a:prstGeom prst="rect">
            <a:avLst/>
          </a:prstGeom>
          <a:noFill/>
          <a:ln/>
        </p:spPr>
        <p:txBody>
          <a:bodyPr wrap="square" lIns="0" tIns="0" rIns="0" bIns="0" rtlCol="0" anchor="t">
            <a:normAutofit/>
          </a:bodyPr>
          <a:lstStyle/>
          <a:p>
            <a:pPr marL="0" indent="0" algn="l">
              <a:lnSpc>
                <a:spcPct val="103000"/>
              </a:lnSpc>
              <a:buNone/>
            </a:pPr>
            <a:r>
              <a:rPr lang="en-US" sz="700" dirty="0">
                <a:solidFill>
                  <a:srgbClr val="FFFFFF"/>
                </a:solidFill>
                <a:latin typeface="Nobile" pitchFamily="34" charset="0"/>
                <a:ea typeface="Nobile" pitchFamily="34" charset="-122"/>
                <a:cs typeface="Nobile" pitchFamily="34" charset="-120"/>
              </a:rPr>
              <a:t>Non-verbal communication uses gestures, body language, facial expressions, touch, smell, and distance. The three elements of face-to-face communication account for meaning as follows:</a:t>
            </a:r>
            <a:endParaRPr lang="en-US" sz="700" dirty="0"/>
          </a:p>
        </p:txBody>
      </p:sp>
      <p:sp>
        <p:nvSpPr>
          <p:cNvPr id="8" name="Text 6"/>
          <p:cNvSpPr/>
          <p:nvPr/>
        </p:nvSpPr>
        <p:spPr>
          <a:xfrm>
            <a:off x="8318193" y="1939330"/>
            <a:ext cx="1112413" cy="226120"/>
          </a:xfrm>
          <a:prstGeom prst="rect">
            <a:avLst/>
          </a:prstGeom>
          <a:noFill/>
          <a:ln/>
        </p:spPr>
        <p:txBody>
          <a:bodyPr wrap="none" lIns="0" tIns="0" rIns="0" bIns="0" rtlCol="0" anchor="t"/>
          <a:lstStyle/>
          <a:p>
            <a:pPr marL="0" indent="0" algn="ctr">
              <a:lnSpc>
                <a:spcPct val="83000"/>
              </a:lnSpc>
              <a:buNone/>
            </a:pPr>
            <a:r>
              <a:rPr lang="en-US" sz="1750" dirty="0">
                <a:solidFill>
                  <a:srgbClr val="FFFFFF"/>
                </a:solidFill>
                <a:latin typeface="Corben" pitchFamily="34" charset="0"/>
                <a:ea typeface="Corben" pitchFamily="34" charset="-122"/>
                <a:cs typeface="Corben" pitchFamily="34" charset="-120"/>
              </a:rPr>
              <a:t>7%</a:t>
            </a:r>
            <a:endParaRPr lang="en-US" sz="1750" dirty="0"/>
          </a:p>
        </p:txBody>
      </p:sp>
      <p:pic>
        <p:nvPicPr>
          <p:cNvPr id="9" name="Image 0" descr="preencoded.png"/>
          <p:cNvPicPr>
            <a:picLocks noChangeAspect="1"/>
          </p:cNvPicPr>
          <p:nvPr/>
        </p:nvPicPr>
        <p:blipFill>
          <a:blip r:embed="rId3"/>
          <a:stretch>
            <a:fillRect/>
          </a:stretch>
        </p:blipFill>
        <p:spPr>
          <a:xfrm>
            <a:off x="8196157" y="1374080"/>
            <a:ext cx="1356683" cy="1356717"/>
          </a:xfrm>
          <a:prstGeom prst="rect">
            <a:avLst/>
          </a:prstGeom>
        </p:spPr>
      </p:pic>
      <p:sp>
        <p:nvSpPr>
          <p:cNvPr id="10" name="Text 7"/>
          <p:cNvSpPr/>
          <p:nvPr/>
        </p:nvSpPr>
        <p:spPr>
          <a:xfrm>
            <a:off x="6237727" y="2802731"/>
            <a:ext cx="5273642" cy="141387"/>
          </a:xfrm>
          <a:prstGeom prst="rect">
            <a:avLst/>
          </a:prstGeom>
          <a:noFill/>
          <a:ln/>
        </p:spPr>
        <p:txBody>
          <a:bodyPr wrap="none" lIns="0" tIns="0" rIns="0" bIns="0" rtlCol="0" anchor="t"/>
          <a:lstStyle/>
          <a:p>
            <a:pPr marL="0" indent="0" algn="ctr">
              <a:lnSpc>
                <a:spcPct val="104000"/>
              </a:lnSpc>
              <a:buNone/>
            </a:pPr>
            <a:r>
              <a:rPr lang="en-US" sz="850" dirty="0">
                <a:solidFill>
                  <a:srgbClr val="FFFFFF"/>
                </a:solidFill>
                <a:latin typeface="Corben" pitchFamily="34" charset="0"/>
                <a:ea typeface="Corben" pitchFamily="34" charset="-122"/>
                <a:cs typeface="Corben" pitchFamily="34" charset="-120"/>
              </a:rPr>
              <a:t>Words</a:t>
            </a:r>
            <a:endParaRPr lang="en-US" sz="850" dirty="0"/>
          </a:p>
        </p:txBody>
      </p:sp>
      <p:sp>
        <p:nvSpPr>
          <p:cNvPr id="11" name="Text 8"/>
          <p:cNvSpPr/>
          <p:nvPr/>
        </p:nvSpPr>
        <p:spPr>
          <a:xfrm>
            <a:off x="8318193" y="3630811"/>
            <a:ext cx="1112413" cy="226120"/>
          </a:xfrm>
          <a:prstGeom prst="rect">
            <a:avLst/>
          </a:prstGeom>
          <a:noFill/>
          <a:ln/>
        </p:spPr>
        <p:txBody>
          <a:bodyPr wrap="none" lIns="0" tIns="0" rIns="0" bIns="0" rtlCol="0" anchor="t"/>
          <a:lstStyle/>
          <a:p>
            <a:pPr marL="0" indent="0" algn="ctr">
              <a:lnSpc>
                <a:spcPct val="83000"/>
              </a:lnSpc>
              <a:buNone/>
            </a:pPr>
            <a:r>
              <a:rPr lang="en-US" sz="1750" dirty="0">
                <a:solidFill>
                  <a:srgbClr val="FFFFFF"/>
                </a:solidFill>
                <a:latin typeface="Corben" pitchFamily="34" charset="0"/>
                <a:ea typeface="Corben" pitchFamily="34" charset="-122"/>
                <a:cs typeface="Corben" pitchFamily="34" charset="-120"/>
              </a:rPr>
              <a:t>38%</a:t>
            </a:r>
            <a:endParaRPr lang="en-US" sz="1750" dirty="0"/>
          </a:p>
        </p:txBody>
      </p:sp>
      <p:pic>
        <p:nvPicPr>
          <p:cNvPr id="12" name="Image 1" descr="preencoded.png"/>
          <p:cNvPicPr>
            <a:picLocks noChangeAspect="1"/>
          </p:cNvPicPr>
          <p:nvPr/>
        </p:nvPicPr>
        <p:blipFill>
          <a:blip r:embed="rId4"/>
          <a:stretch>
            <a:fillRect/>
          </a:stretch>
        </p:blipFill>
        <p:spPr>
          <a:xfrm>
            <a:off x="8196157" y="3065562"/>
            <a:ext cx="1356683" cy="1356717"/>
          </a:xfrm>
          <a:prstGeom prst="rect">
            <a:avLst/>
          </a:prstGeom>
        </p:spPr>
      </p:pic>
      <p:sp>
        <p:nvSpPr>
          <p:cNvPr id="13" name="Text 9"/>
          <p:cNvSpPr/>
          <p:nvPr/>
        </p:nvSpPr>
        <p:spPr>
          <a:xfrm>
            <a:off x="6237727" y="4494212"/>
            <a:ext cx="5273642" cy="141387"/>
          </a:xfrm>
          <a:prstGeom prst="rect">
            <a:avLst/>
          </a:prstGeom>
          <a:noFill/>
          <a:ln/>
        </p:spPr>
        <p:txBody>
          <a:bodyPr wrap="none" lIns="0" tIns="0" rIns="0" bIns="0" rtlCol="0" anchor="t"/>
          <a:lstStyle/>
          <a:p>
            <a:pPr marL="0" indent="0" algn="ctr">
              <a:lnSpc>
                <a:spcPct val="104000"/>
              </a:lnSpc>
              <a:buNone/>
            </a:pPr>
            <a:r>
              <a:rPr lang="en-US" sz="850" dirty="0">
                <a:solidFill>
                  <a:srgbClr val="FFFFFF"/>
                </a:solidFill>
                <a:latin typeface="Corben" pitchFamily="34" charset="0"/>
                <a:ea typeface="Corben" pitchFamily="34" charset="-122"/>
                <a:cs typeface="Corben" pitchFamily="34" charset="-120"/>
              </a:rPr>
              <a:t>Tone of Voice</a:t>
            </a:r>
            <a:endParaRPr lang="en-US" sz="850" dirty="0"/>
          </a:p>
        </p:txBody>
      </p:sp>
      <p:sp>
        <p:nvSpPr>
          <p:cNvPr id="14" name="Text 10"/>
          <p:cNvSpPr/>
          <p:nvPr/>
        </p:nvSpPr>
        <p:spPr>
          <a:xfrm>
            <a:off x="8318193" y="5322292"/>
            <a:ext cx="1112413" cy="226120"/>
          </a:xfrm>
          <a:prstGeom prst="rect">
            <a:avLst/>
          </a:prstGeom>
          <a:noFill/>
          <a:ln/>
        </p:spPr>
        <p:txBody>
          <a:bodyPr wrap="none" lIns="0" tIns="0" rIns="0" bIns="0" rtlCol="0" anchor="t"/>
          <a:lstStyle/>
          <a:p>
            <a:pPr marL="0" indent="0" algn="ctr">
              <a:lnSpc>
                <a:spcPct val="83000"/>
              </a:lnSpc>
              <a:buNone/>
            </a:pPr>
            <a:r>
              <a:rPr lang="en-US" sz="1750" dirty="0">
                <a:solidFill>
                  <a:srgbClr val="FFFFFF"/>
                </a:solidFill>
                <a:latin typeface="Corben" pitchFamily="34" charset="0"/>
                <a:ea typeface="Corben" pitchFamily="34" charset="-122"/>
                <a:cs typeface="Corben" pitchFamily="34" charset="-120"/>
              </a:rPr>
              <a:t>55%</a:t>
            </a:r>
            <a:endParaRPr lang="en-US" sz="1750" dirty="0"/>
          </a:p>
        </p:txBody>
      </p:sp>
      <p:pic>
        <p:nvPicPr>
          <p:cNvPr id="15" name="Image 2" descr="preencoded.png"/>
          <p:cNvPicPr>
            <a:picLocks noChangeAspect="1"/>
          </p:cNvPicPr>
          <p:nvPr/>
        </p:nvPicPr>
        <p:blipFill>
          <a:blip r:embed="rId5"/>
          <a:stretch>
            <a:fillRect/>
          </a:stretch>
        </p:blipFill>
        <p:spPr>
          <a:xfrm>
            <a:off x="8196157" y="4757043"/>
            <a:ext cx="1356683" cy="1356717"/>
          </a:xfrm>
          <a:prstGeom prst="rect">
            <a:avLst/>
          </a:prstGeom>
        </p:spPr>
      </p:pic>
      <p:sp>
        <p:nvSpPr>
          <p:cNvPr id="16" name="Text 11"/>
          <p:cNvSpPr/>
          <p:nvPr/>
        </p:nvSpPr>
        <p:spPr>
          <a:xfrm>
            <a:off x="6237727" y="6185694"/>
            <a:ext cx="5273642" cy="141387"/>
          </a:xfrm>
          <a:prstGeom prst="rect">
            <a:avLst/>
          </a:prstGeom>
          <a:noFill/>
          <a:ln/>
        </p:spPr>
        <p:txBody>
          <a:bodyPr wrap="none" lIns="0" tIns="0" rIns="0" bIns="0" rtlCol="0" anchor="t"/>
          <a:lstStyle/>
          <a:p>
            <a:pPr marL="0" indent="0" algn="ctr">
              <a:lnSpc>
                <a:spcPct val="104000"/>
              </a:lnSpc>
              <a:buNone/>
            </a:pPr>
            <a:r>
              <a:rPr lang="en-US" sz="850" dirty="0">
                <a:solidFill>
                  <a:srgbClr val="FFFFFF"/>
                </a:solidFill>
                <a:latin typeface="Corben" pitchFamily="34" charset="0"/>
                <a:ea typeface="Corben" pitchFamily="34" charset="-122"/>
                <a:cs typeface="Corben" pitchFamily="34" charset="-120"/>
              </a:rPr>
              <a:t>Body Language</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455017"/>
            <a:ext cx="6296860" cy="920750"/>
          </a:xfrm>
          <a:prstGeom prst="rect">
            <a:avLst/>
          </a:prstGeom>
          <a:noFill/>
          <a:ln/>
        </p:spPr>
        <p:txBody>
          <a:bodyPr wrap="square" lIns="0" tIns="0" rIns="0" bIns="0" rtlCol="0" anchor="t">
            <a:normAutofit/>
          </a:bodyPr>
          <a:lstStyle/>
          <a:p>
            <a:pPr marL="0" indent="0" algn="l">
              <a:lnSpc>
                <a:spcPct val="104000"/>
              </a:lnSpc>
              <a:buNone/>
            </a:pPr>
            <a:r>
              <a:rPr lang="en-US" sz="2850" dirty="0">
                <a:solidFill>
                  <a:srgbClr val="1B1B27"/>
                </a:solidFill>
                <a:latin typeface="Corben" pitchFamily="34" charset="0"/>
                <a:ea typeface="Corben" pitchFamily="34" charset="-122"/>
                <a:cs typeface="Corben" pitchFamily="34" charset="-120"/>
              </a:rPr>
              <a:t>Body Language &amp; Levels of Communication</a:t>
            </a:r>
            <a:endParaRPr lang="en-US" sz="2850" dirty="0"/>
          </a:p>
        </p:txBody>
      </p:sp>
      <p:pic>
        <p:nvPicPr>
          <p:cNvPr id="4"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61475" y="1572518"/>
            <a:ext cx="368192" cy="368201"/>
          </a:xfrm>
          <a:prstGeom prst="rect">
            <a:avLst/>
          </a:prstGeom>
        </p:spPr>
      </p:pic>
      <p:sp>
        <p:nvSpPr>
          <p:cNvPr id="5" name="Text 1"/>
          <p:cNvSpPr/>
          <p:nvPr/>
        </p:nvSpPr>
        <p:spPr>
          <a:xfrm>
            <a:off x="661475" y="2104628"/>
            <a:ext cx="6296860" cy="230187"/>
          </a:xfrm>
          <a:prstGeom prst="rect">
            <a:avLst/>
          </a:prstGeom>
          <a:noFill/>
          <a:ln/>
        </p:spPr>
        <p:txBody>
          <a:bodyPr wrap="none" lIns="0" tIns="0" rIns="0" bIns="0" rtlCol="0" anchor="t"/>
          <a:lstStyle/>
          <a:p>
            <a:pPr marL="0" indent="0" algn="l">
              <a:lnSpc>
                <a:spcPct val="104000"/>
              </a:lnSpc>
              <a:buNone/>
            </a:pPr>
            <a:r>
              <a:rPr lang="en-US" sz="1400" dirty="0">
                <a:solidFill>
                  <a:srgbClr val="404155"/>
                </a:solidFill>
                <a:latin typeface="Corben" pitchFamily="34" charset="0"/>
                <a:ea typeface="Corben" pitchFamily="34" charset="-122"/>
                <a:cs typeface="Corben" pitchFamily="34" charset="-120"/>
              </a:rPr>
              <a:t>Hands &amp; Gestures</a:t>
            </a:r>
            <a:endParaRPr lang="en-US" sz="1400" dirty="0"/>
          </a:p>
        </p:txBody>
      </p:sp>
      <p:sp>
        <p:nvSpPr>
          <p:cNvPr id="6" name="Text 2"/>
          <p:cNvSpPr/>
          <p:nvPr/>
        </p:nvSpPr>
        <p:spPr>
          <a:xfrm>
            <a:off x="661475" y="2413496"/>
            <a:ext cx="6296860" cy="668536"/>
          </a:xfrm>
          <a:prstGeom prst="rect">
            <a:avLst/>
          </a:prstGeom>
          <a:noFill/>
          <a:ln/>
        </p:spPr>
        <p:txBody>
          <a:bodyPr wrap="square" lIns="0" tIns="0" rIns="0" bIns="0" rtlCol="0" anchor="t">
            <a:normAutofit/>
          </a:bodyPr>
          <a:lstStyle/>
          <a:p>
            <a:pPr marL="0" indent="0" algn="l">
              <a:lnSpc>
                <a:spcPct val="126000"/>
              </a:lnSpc>
              <a:buNone/>
            </a:pPr>
            <a:r>
              <a:rPr lang="en-US" sz="1150" dirty="0">
                <a:solidFill>
                  <a:srgbClr val="404155"/>
                </a:solidFill>
                <a:latin typeface="Nobile" pitchFamily="34" charset="0"/>
                <a:ea typeface="Nobile" pitchFamily="34" charset="-122"/>
                <a:cs typeface="Nobile" pitchFamily="34" charset="-120"/>
              </a:rPr>
              <a:t>People rub arms together, keep arms closed, or clench fists — all revealing inner thoughts involuntarily. Clenched hands can signal confidence, but if too tight, frustration or hostility.</a:t>
            </a:r>
            <a:endParaRPr lang="en-US" sz="1150" dirty="0"/>
          </a:p>
        </p:txBody>
      </p:sp>
      <p:pic>
        <p:nvPicPr>
          <p:cNvPr id="7" name="Image 2" descr="preencoded.png"/>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61475" y="3344366"/>
            <a:ext cx="368192" cy="368201"/>
          </a:xfrm>
          <a:prstGeom prst="rect">
            <a:avLst/>
          </a:prstGeom>
        </p:spPr>
      </p:pic>
      <p:sp>
        <p:nvSpPr>
          <p:cNvPr id="8" name="Text 3"/>
          <p:cNvSpPr/>
          <p:nvPr/>
        </p:nvSpPr>
        <p:spPr>
          <a:xfrm>
            <a:off x="661475" y="3876477"/>
            <a:ext cx="6296860" cy="230187"/>
          </a:xfrm>
          <a:prstGeom prst="rect">
            <a:avLst/>
          </a:prstGeom>
          <a:noFill/>
          <a:ln/>
        </p:spPr>
        <p:txBody>
          <a:bodyPr wrap="none" lIns="0" tIns="0" rIns="0" bIns="0" rtlCol="0" anchor="t"/>
          <a:lstStyle/>
          <a:p>
            <a:pPr marL="0" indent="0" algn="l">
              <a:lnSpc>
                <a:spcPct val="104000"/>
              </a:lnSpc>
              <a:buNone/>
            </a:pPr>
            <a:r>
              <a:rPr lang="en-US" sz="1400" dirty="0">
                <a:solidFill>
                  <a:srgbClr val="404155"/>
                </a:solidFill>
                <a:latin typeface="Corben" pitchFamily="34" charset="0"/>
                <a:ea typeface="Corben" pitchFamily="34" charset="-122"/>
                <a:cs typeface="Corben" pitchFamily="34" charset="-120"/>
              </a:rPr>
              <a:t>Eye Contact &amp; Facial Expressions</a:t>
            </a:r>
            <a:endParaRPr lang="en-US" sz="1400" dirty="0"/>
          </a:p>
        </p:txBody>
      </p:sp>
      <p:sp>
        <p:nvSpPr>
          <p:cNvPr id="9" name="Text 4"/>
          <p:cNvSpPr/>
          <p:nvPr/>
        </p:nvSpPr>
        <p:spPr>
          <a:xfrm>
            <a:off x="661475" y="4185345"/>
            <a:ext cx="6296860" cy="668536"/>
          </a:xfrm>
          <a:prstGeom prst="rect">
            <a:avLst/>
          </a:prstGeom>
          <a:noFill/>
          <a:ln/>
        </p:spPr>
        <p:txBody>
          <a:bodyPr wrap="square" lIns="0" tIns="0" rIns="0" bIns="0" rtlCol="0" anchor="t">
            <a:normAutofit/>
          </a:bodyPr>
          <a:lstStyle/>
          <a:p>
            <a:pPr marL="0" indent="0" algn="l">
              <a:lnSpc>
                <a:spcPct val="126000"/>
              </a:lnSpc>
              <a:buNone/>
            </a:pPr>
            <a:r>
              <a:rPr lang="en-US" sz="1150" dirty="0">
                <a:solidFill>
                  <a:srgbClr val="404155"/>
                </a:solidFill>
                <a:latin typeface="Nobile" pitchFamily="34" charset="0"/>
                <a:ea typeface="Nobile" pitchFamily="34" charset="-122"/>
                <a:cs typeface="Nobile" pitchFamily="34" charset="-120"/>
              </a:rPr>
              <a:t>Facial expressions are the most observable gestures. Eye contact establishes real communication. Downcast eyes signal being shut out; engaged eyes with a slight smile indicate consideration of a proposal.</a:t>
            </a:r>
            <a:endParaRPr lang="en-US" sz="1150" dirty="0"/>
          </a:p>
        </p:txBody>
      </p:sp>
      <p:pic>
        <p:nvPicPr>
          <p:cNvPr id="10" name="Image 3" descr="preencoded.png"/>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61475" y="5116215"/>
            <a:ext cx="368192" cy="368201"/>
          </a:xfrm>
          <a:prstGeom prst="rect">
            <a:avLst/>
          </a:prstGeom>
        </p:spPr>
      </p:pic>
      <p:sp>
        <p:nvSpPr>
          <p:cNvPr id="11" name="Text 5"/>
          <p:cNvSpPr/>
          <p:nvPr/>
        </p:nvSpPr>
        <p:spPr>
          <a:xfrm>
            <a:off x="661475" y="5648325"/>
            <a:ext cx="6296860" cy="230187"/>
          </a:xfrm>
          <a:prstGeom prst="rect">
            <a:avLst/>
          </a:prstGeom>
          <a:noFill/>
          <a:ln/>
        </p:spPr>
        <p:txBody>
          <a:bodyPr wrap="none" lIns="0" tIns="0" rIns="0" bIns="0" rtlCol="0" anchor="t"/>
          <a:lstStyle/>
          <a:p>
            <a:pPr marL="0" indent="0" algn="l">
              <a:lnSpc>
                <a:spcPct val="104000"/>
              </a:lnSpc>
              <a:buNone/>
            </a:pPr>
            <a:r>
              <a:rPr lang="en-US" sz="1400" dirty="0">
                <a:solidFill>
                  <a:srgbClr val="404155"/>
                </a:solidFill>
                <a:latin typeface="Corben" pitchFamily="34" charset="0"/>
                <a:ea typeface="Corben" pitchFamily="34" charset="-122"/>
                <a:cs typeface="Corben" pitchFamily="34" charset="-120"/>
              </a:rPr>
              <a:t>Levels of Communication</a:t>
            </a:r>
            <a:endParaRPr lang="en-US" sz="1400" dirty="0"/>
          </a:p>
        </p:txBody>
      </p:sp>
      <p:sp>
        <p:nvSpPr>
          <p:cNvPr id="12" name="Text 6"/>
          <p:cNvSpPr/>
          <p:nvPr/>
        </p:nvSpPr>
        <p:spPr>
          <a:xfrm>
            <a:off x="661475" y="5957193"/>
            <a:ext cx="6296860" cy="445691"/>
          </a:xfrm>
          <a:prstGeom prst="rect">
            <a:avLst/>
          </a:prstGeom>
          <a:noFill/>
          <a:ln/>
        </p:spPr>
        <p:txBody>
          <a:bodyPr wrap="square" lIns="0" tIns="0" rIns="0" bIns="0" rtlCol="0" anchor="t">
            <a:normAutofit/>
          </a:bodyPr>
          <a:lstStyle/>
          <a:p>
            <a:pPr marL="0" indent="0" algn="l">
              <a:lnSpc>
                <a:spcPct val="126000"/>
              </a:lnSpc>
              <a:buNone/>
            </a:pPr>
            <a:r>
              <a:rPr lang="en-US" sz="1150" dirty="0">
                <a:solidFill>
                  <a:srgbClr val="404155"/>
                </a:solidFill>
                <a:latin typeface="Nobile" pitchFamily="34" charset="0"/>
                <a:ea typeface="Nobile" pitchFamily="34" charset="-122"/>
                <a:cs typeface="Nobile" pitchFamily="34" charset="-120"/>
              </a:rPr>
              <a:t>Communication occurs at five levels: </a:t>
            </a:r>
            <a:r>
              <a:rPr lang="en-US" sz="1150" b="1" dirty="0">
                <a:solidFill>
                  <a:srgbClr val="404155"/>
                </a:solidFill>
                <a:latin typeface="Nobile Bold" pitchFamily="34" charset="0"/>
                <a:ea typeface="Nobile Bold" pitchFamily="34" charset="-122"/>
                <a:cs typeface="Nobile Bold" pitchFamily="34" charset="-120"/>
              </a:rPr>
              <a:t>Intrapersonal</a:t>
            </a:r>
            <a:r>
              <a:rPr lang="en-US" sz="1150" dirty="0">
                <a:solidFill>
                  <a:srgbClr val="404155"/>
                </a:solidFill>
                <a:latin typeface="Nobile" pitchFamily="34" charset="0"/>
                <a:ea typeface="Nobile" pitchFamily="34" charset="-122"/>
                <a:cs typeface="Nobile" pitchFamily="34" charset="-120"/>
              </a:rPr>
              <a:t> (within a person), </a:t>
            </a:r>
            <a:r>
              <a:rPr lang="en-US" sz="1150" b="1" dirty="0">
                <a:solidFill>
                  <a:srgbClr val="404155"/>
                </a:solidFill>
                <a:latin typeface="Nobile Bold" pitchFamily="34" charset="0"/>
                <a:ea typeface="Nobile Bold" pitchFamily="34" charset="-122"/>
                <a:cs typeface="Nobile Bold" pitchFamily="34" charset="-120"/>
              </a:rPr>
              <a:t>Interpersonal</a:t>
            </a:r>
            <a:r>
              <a:rPr lang="en-US" sz="1150" dirty="0">
                <a:solidFill>
                  <a:srgbClr val="404155"/>
                </a:solidFill>
                <a:latin typeface="Nobile" pitchFamily="34" charset="0"/>
                <a:ea typeface="Nobile" pitchFamily="34" charset="-122"/>
                <a:cs typeface="Nobile" pitchFamily="34" charset="-120"/>
              </a:rPr>
              <a:t> (face-to-face), </a:t>
            </a:r>
            <a:r>
              <a:rPr lang="en-US" sz="1150" b="1" dirty="0">
                <a:solidFill>
                  <a:srgbClr val="404155"/>
                </a:solidFill>
                <a:latin typeface="Nobile Bold" pitchFamily="34" charset="0"/>
                <a:ea typeface="Nobile Bold" pitchFamily="34" charset="-122"/>
                <a:cs typeface="Nobile Bold" pitchFamily="34" charset="-120"/>
              </a:rPr>
              <a:t>Group</a:t>
            </a:r>
            <a:r>
              <a:rPr lang="en-US" sz="1150" dirty="0">
                <a:solidFill>
                  <a:srgbClr val="404155"/>
                </a:solidFill>
                <a:latin typeface="Nobile" pitchFamily="34" charset="0"/>
                <a:ea typeface="Nobile" pitchFamily="34" charset="-122"/>
                <a:cs typeface="Nobile" pitchFamily="34" charset="-120"/>
              </a:rPr>
              <a:t>, </a:t>
            </a:r>
            <a:r>
              <a:rPr lang="en-US" sz="1150" b="1" dirty="0">
                <a:solidFill>
                  <a:srgbClr val="404155"/>
                </a:solidFill>
                <a:latin typeface="Nobile Bold" pitchFamily="34" charset="0"/>
                <a:ea typeface="Nobile Bold" pitchFamily="34" charset="-122"/>
                <a:cs typeface="Nobile Bold" pitchFamily="34" charset="-120"/>
              </a:rPr>
              <a:t>Mass</a:t>
            </a:r>
            <a:r>
              <a:rPr lang="en-US" sz="1150" dirty="0">
                <a:solidFill>
                  <a:srgbClr val="404155"/>
                </a:solidFill>
                <a:latin typeface="Nobile" pitchFamily="34" charset="0"/>
                <a:ea typeface="Nobile" pitchFamily="34" charset="-122"/>
                <a:cs typeface="Nobile" pitchFamily="34" charset="-120"/>
              </a:rPr>
              <a:t>, and </a:t>
            </a:r>
            <a:r>
              <a:rPr lang="en-US" sz="1150" b="1" dirty="0">
                <a:solidFill>
                  <a:srgbClr val="404155"/>
                </a:solidFill>
                <a:latin typeface="Nobile Bold" pitchFamily="34" charset="0"/>
                <a:ea typeface="Nobile Bold" pitchFamily="34" charset="-122"/>
                <a:cs typeface="Nobile Bold" pitchFamily="34" charset="-120"/>
              </a:rPr>
              <a:t>Inter-country/Development</a:t>
            </a:r>
            <a:r>
              <a:rPr lang="en-US" sz="1150" dirty="0">
                <a:solidFill>
                  <a:srgbClr val="404155"/>
                </a:solidFill>
                <a:latin typeface="Nobile" pitchFamily="34" charset="0"/>
                <a:ea typeface="Nobile" pitchFamily="34" charset="-122"/>
                <a:cs typeface="Nobile" pitchFamily="34" charset="-120"/>
              </a:rPr>
              <a:t> communication.</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551656"/>
            <a:ext cx="10868745" cy="419894"/>
          </a:xfrm>
          <a:prstGeom prst="rect">
            <a:avLst/>
          </a:prstGeom>
          <a:noFill/>
          <a:ln/>
        </p:spPr>
        <p:txBody>
          <a:bodyPr wrap="none" lIns="0" tIns="0" rIns="0" bIns="0" rtlCol="0" anchor="t"/>
          <a:lstStyle/>
          <a:p>
            <a:pPr marL="0" indent="0" algn="l">
              <a:lnSpc>
                <a:spcPct val="104000"/>
              </a:lnSpc>
              <a:buNone/>
            </a:pPr>
            <a:r>
              <a:rPr lang="en-US" sz="2600" dirty="0">
                <a:solidFill>
                  <a:srgbClr val="1B1B27"/>
                </a:solidFill>
                <a:latin typeface="Corben" pitchFamily="34" charset="0"/>
                <a:ea typeface="Corben" pitchFamily="34" charset="-122"/>
                <a:cs typeface="Corben" pitchFamily="34" charset="-120"/>
              </a:rPr>
              <a:t>Barriers to Communication</a:t>
            </a:r>
            <a:endParaRPr lang="en-US" sz="2600" dirty="0"/>
          </a:p>
        </p:txBody>
      </p:sp>
      <p:sp>
        <p:nvSpPr>
          <p:cNvPr id="3" name="Text 1"/>
          <p:cNvSpPr/>
          <p:nvPr/>
        </p:nvSpPr>
        <p:spPr>
          <a:xfrm>
            <a:off x="661475" y="1189831"/>
            <a:ext cx="11478330" cy="194766"/>
          </a:xfrm>
          <a:prstGeom prst="rect">
            <a:avLst/>
          </a:prstGeom>
          <a:noFill/>
          <a:ln/>
        </p:spPr>
        <p:txBody>
          <a:bodyPr wrap="none" lIns="0" tIns="0" rIns="0" bIns="0" rtlCol="0" anchor="t"/>
          <a:lstStyle/>
          <a:p>
            <a:pPr marL="0" indent="0" algn="l">
              <a:lnSpc>
                <a:spcPct val="121000"/>
              </a:lnSpc>
              <a:buNone/>
            </a:pPr>
            <a:r>
              <a:rPr lang="en-US" sz="1050" dirty="0">
                <a:solidFill>
                  <a:srgbClr val="404155"/>
                </a:solidFill>
                <a:latin typeface="Nobile" pitchFamily="34" charset="0"/>
                <a:ea typeface="Nobile" pitchFamily="34" charset="-122"/>
                <a:cs typeface="Nobile" pitchFamily="34" charset="-120"/>
              </a:rPr>
              <a:t>Barriers are factors that contribute to total or partial failure of communication. They are multidimensional and can lead to misunderstanding and confusion.</a:t>
            </a:r>
            <a:endParaRPr lang="en-US" sz="105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61475" y="1507430"/>
            <a:ext cx="10868745" cy="806252"/>
          </a:xfrm>
          <a:prstGeom prst="rect">
            <a:avLst/>
          </a:prstGeom>
        </p:spPr>
      </p:pic>
      <p:pic>
        <p:nvPicPr>
          <p:cNvPr id="5"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45323" y="1809750"/>
            <a:ext cx="201508" cy="201513"/>
          </a:xfrm>
          <a:prstGeom prst="rect">
            <a:avLst/>
          </a:prstGeom>
        </p:spPr>
      </p:pic>
      <p:sp>
        <p:nvSpPr>
          <p:cNvPr id="6" name="Text 2"/>
          <p:cNvSpPr/>
          <p:nvPr/>
        </p:nvSpPr>
        <p:spPr>
          <a:xfrm>
            <a:off x="1327117" y="1660823"/>
            <a:ext cx="10049715" cy="209947"/>
          </a:xfrm>
          <a:prstGeom prst="rect">
            <a:avLst/>
          </a:prstGeom>
          <a:noFill/>
          <a:ln/>
        </p:spPr>
        <p:txBody>
          <a:bodyPr wrap="none" lIns="0" tIns="0" rIns="0" bIns="0" rtlCol="0" anchor="t"/>
          <a:lstStyle/>
          <a:p>
            <a:pPr marL="0" indent="0" algn="l">
              <a:lnSpc>
                <a:spcPct val="104000"/>
              </a:lnSpc>
              <a:buNone/>
            </a:pPr>
            <a:r>
              <a:rPr lang="en-US" sz="1300" dirty="0">
                <a:solidFill>
                  <a:srgbClr val="404155"/>
                </a:solidFill>
                <a:latin typeface="Corben" pitchFamily="34" charset="0"/>
                <a:ea typeface="Corben" pitchFamily="34" charset="-122"/>
                <a:cs typeface="Corben" pitchFamily="34" charset="-120"/>
              </a:rPr>
              <a:t>Physiological</a:t>
            </a:r>
            <a:endParaRPr lang="en-US" sz="1300" dirty="0"/>
          </a:p>
        </p:txBody>
      </p:sp>
      <p:sp>
        <p:nvSpPr>
          <p:cNvPr id="7" name="Text 3"/>
          <p:cNvSpPr/>
          <p:nvPr/>
        </p:nvSpPr>
        <p:spPr>
          <a:xfrm>
            <a:off x="1327117" y="1936254"/>
            <a:ext cx="10049715" cy="194766"/>
          </a:xfrm>
          <a:prstGeom prst="rect">
            <a:avLst/>
          </a:prstGeom>
          <a:noFill/>
          <a:ln/>
        </p:spPr>
        <p:txBody>
          <a:bodyPr wrap="none" lIns="0" tIns="0" rIns="0" bIns="0" rtlCol="0" anchor="t"/>
          <a:lstStyle/>
          <a:p>
            <a:pPr marL="0" indent="0" algn="l">
              <a:lnSpc>
                <a:spcPct val="121000"/>
              </a:lnSpc>
              <a:buNone/>
            </a:pPr>
            <a:r>
              <a:rPr lang="en-US" sz="1050" dirty="0">
                <a:solidFill>
                  <a:srgbClr val="404155"/>
                </a:solidFill>
                <a:latin typeface="Nobile" pitchFamily="34" charset="0"/>
                <a:ea typeface="Nobile" pitchFamily="34" charset="-122"/>
                <a:cs typeface="Nobile" pitchFamily="34" charset="-120"/>
              </a:rPr>
              <a:t>Ill health, poor eyesight, or hearing difficulties. Best handled by developing a positive perception.</a:t>
            </a:r>
            <a:endParaRPr lang="en-US" sz="1050" dirty="0"/>
          </a:p>
        </p:txBody>
      </p:sp>
      <p:pic>
        <p:nvPicPr>
          <p:cNvPr id="8" name="Image 2" descr="preencoded.png"/>
          <p:cNvPicPr>
            <a:picLocks noChangeAspect="1"/>
          </p:cNvPicPr>
          <p:nvPr/>
        </p:nvPicPr>
        <p:blipFill>
          <a:blip r:embed="rId3">
            <a:extLst>
              <a:ext uri="{96DAC541-7B7A-43D3-8B79-37D633B846F1}">
                <asvg:svgBlip xmlns:asvg="http://schemas.microsoft.com/office/drawing/2016/SVG/main" xmlns="" r:embed="rId7"/>
              </a:ext>
            </a:extLst>
          </a:blip>
          <a:stretch>
            <a:fillRect/>
          </a:stretch>
        </p:blipFill>
        <p:spPr>
          <a:xfrm>
            <a:off x="661475" y="2422823"/>
            <a:ext cx="10868745" cy="806252"/>
          </a:xfrm>
          <a:prstGeom prst="rect">
            <a:avLst/>
          </a:prstGeom>
        </p:spPr>
      </p:pic>
      <p:pic>
        <p:nvPicPr>
          <p:cNvPr id="9" name="Image 3" descr="preencoded.png"/>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45323" y="2725142"/>
            <a:ext cx="201508" cy="201513"/>
          </a:xfrm>
          <a:prstGeom prst="rect">
            <a:avLst/>
          </a:prstGeom>
        </p:spPr>
      </p:pic>
      <p:sp>
        <p:nvSpPr>
          <p:cNvPr id="10" name="Text 4"/>
          <p:cNvSpPr/>
          <p:nvPr/>
        </p:nvSpPr>
        <p:spPr>
          <a:xfrm>
            <a:off x="1327117" y="2576215"/>
            <a:ext cx="10049715" cy="209947"/>
          </a:xfrm>
          <a:prstGeom prst="rect">
            <a:avLst/>
          </a:prstGeom>
          <a:noFill/>
          <a:ln/>
        </p:spPr>
        <p:txBody>
          <a:bodyPr wrap="none" lIns="0" tIns="0" rIns="0" bIns="0" rtlCol="0" anchor="t"/>
          <a:lstStyle/>
          <a:p>
            <a:pPr marL="0" indent="0" algn="l">
              <a:lnSpc>
                <a:spcPct val="104000"/>
              </a:lnSpc>
              <a:buNone/>
            </a:pPr>
            <a:r>
              <a:rPr lang="en-US" sz="1300" dirty="0">
                <a:solidFill>
                  <a:srgbClr val="404155"/>
                </a:solidFill>
                <a:latin typeface="Corben" pitchFamily="34" charset="0"/>
                <a:ea typeface="Corben" pitchFamily="34" charset="-122"/>
                <a:cs typeface="Corben" pitchFamily="34" charset="-120"/>
              </a:rPr>
              <a:t>Physical</a:t>
            </a:r>
            <a:endParaRPr lang="en-US" sz="1300" dirty="0"/>
          </a:p>
        </p:txBody>
      </p:sp>
      <p:sp>
        <p:nvSpPr>
          <p:cNvPr id="11" name="Text 5"/>
          <p:cNvSpPr/>
          <p:nvPr/>
        </p:nvSpPr>
        <p:spPr>
          <a:xfrm>
            <a:off x="1327117" y="2851646"/>
            <a:ext cx="10049715" cy="194766"/>
          </a:xfrm>
          <a:prstGeom prst="rect">
            <a:avLst/>
          </a:prstGeom>
          <a:noFill/>
          <a:ln/>
        </p:spPr>
        <p:txBody>
          <a:bodyPr wrap="none" lIns="0" tIns="0" rIns="0" bIns="0" rtlCol="0" anchor="t"/>
          <a:lstStyle/>
          <a:p>
            <a:pPr marL="0" indent="0" algn="l">
              <a:lnSpc>
                <a:spcPct val="121000"/>
              </a:lnSpc>
              <a:buNone/>
            </a:pPr>
            <a:r>
              <a:rPr lang="en-US" sz="1050" dirty="0">
                <a:solidFill>
                  <a:srgbClr val="404155"/>
                </a:solidFill>
                <a:latin typeface="Nobile" pitchFamily="34" charset="0"/>
                <a:ea typeface="Nobile" pitchFamily="34" charset="-122"/>
                <a:cs typeface="Nobile" pitchFamily="34" charset="-120"/>
              </a:rPr>
              <a:t>Office doors, barrier screens, distance, and separate working areas. Proximity is key to building cohesive teams.</a:t>
            </a:r>
            <a:endParaRPr lang="en-US" sz="1050" dirty="0"/>
          </a:p>
        </p:txBody>
      </p:sp>
      <p:pic>
        <p:nvPicPr>
          <p:cNvPr id="12" name="Image 4" descr="preencoded.png"/>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661475" y="3338215"/>
            <a:ext cx="10868745" cy="971748"/>
          </a:xfrm>
          <a:prstGeom prst="rect">
            <a:avLst/>
          </a:prstGeom>
        </p:spPr>
      </p:pic>
      <p:pic>
        <p:nvPicPr>
          <p:cNvPr id="13" name="Image 5" descr="preencoded.png"/>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845323" y="3723283"/>
            <a:ext cx="201508" cy="201513"/>
          </a:xfrm>
          <a:prstGeom prst="rect">
            <a:avLst/>
          </a:prstGeom>
        </p:spPr>
      </p:pic>
      <p:sp>
        <p:nvSpPr>
          <p:cNvPr id="14" name="Text 6"/>
          <p:cNvSpPr/>
          <p:nvPr/>
        </p:nvSpPr>
        <p:spPr>
          <a:xfrm>
            <a:off x="1327117" y="3491607"/>
            <a:ext cx="10049715" cy="209947"/>
          </a:xfrm>
          <a:prstGeom prst="rect">
            <a:avLst/>
          </a:prstGeom>
          <a:noFill/>
          <a:ln/>
        </p:spPr>
        <p:txBody>
          <a:bodyPr wrap="none" lIns="0" tIns="0" rIns="0" bIns="0" rtlCol="0" anchor="t"/>
          <a:lstStyle/>
          <a:p>
            <a:pPr marL="0" indent="0" algn="l">
              <a:lnSpc>
                <a:spcPct val="104000"/>
              </a:lnSpc>
              <a:buNone/>
            </a:pPr>
            <a:r>
              <a:rPr lang="en-US" sz="1300" dirty="0">
                <a:solidFill>
                  <a:srgbClr val="404155"/>
                </a:solidFill>
                <a:latin typeface="Corben" pitchFamily="34" charset="0"/>
                <a:ea typeface="Corben" pitchFamily="34" charset="-122"/>
                <a:cs typeface="Corben" pitchFamily="34" charset="-120"/>
              </a:rPr>
              <a:t>Cultural &amp; Language</a:t>
            </a:r>
            <a:endParaRPr lang="en-US" sz="1300" dirty="0"/>
          </a:p>
        </p:txBody>
      </p:sp>
      <p:sp>
        <p:nvSpPr>
          <p:cNvPr id="15" name="Text 7"/>
          <p:cNvSpPr/>
          <p:nvPr/>
        </p:nvSpPr>
        <p:spPr>
          <a:xfrm>
            <a:off x="1327117" y="3767038"/>
            <a:ext cx="10049715" cy="389533"/>
          </a:xfrm>
          <a:prstGeom prst="rect">
            <a:avLst/>
          </a:prstGeom>
          <a:noFill/>
          <a:ln/>
        </p:spPr>
        <p:txBody>
          <a:bodyPr wrap="square" lIns="0" tIns="0" rIns="0" bIns="0" rtlCol="0" anchor="t">
            <a:normAutofit/>
          </a:bodyPr>
          <a:lstStyle/>
          <a:p>
            <a:pPr marL="0" indent="0" algn="l">
              <a:lnSpc>
                <a:spcPct val="121000"/>
              </a:lnSpc>
              <a:buNone/>
            </a:pPr>
            <a:r>
              <a:rPr lang="en-US" sz="1050" dirty="0">
                <a:solidFill>
                  <a:srgbClr val="404155"/>
                </a:solidFill>
                <a:latin typeface="Nobile" pitchFamily="34" charset="0"/>
                <a:ea typeface="Nobile" pitchFamily="34" charset="-122"/>
                <a:cs typeface="Nobile" pitchFamily="34" charset="-120"/>
              </a:rPr>
              <a:t>Culture prescribes behavior; language barriers arise from jargon and unfamiliar expressions. In a global setting, speaking in another's language is the greatest compliment.</a:t>
            </a:r>
            <a:endParaRPr lang="en-US" sz="1050" dirty="0"/>
          </a:p>
        </p:txBody>
      </p:sp>
      <p:pic>
        <p:nvPicPr>
          <p:cNvPr id="16" name="Image 6" descr="preencoded.png"/>
          <p:cNvPicPr>
            <a:picLocks noChangeAspect="1"/>
          </p:cNvPicPr>
          <p:nvPr/>
        </p:nvPicPr>
        <p:blipFill>
          <a:blip r:embed="rId3">
            <a:extLst>
              <a:ext uri="{96DAC541-7B7A-43D3-8B79-37D633B846F1}">
                <asvg:svgBlip xmlns:asvg="http://schemas.microsoft.com/office/drawing/2016/SVG/main" xmlns="" r:embed="rId14"/>
              </a:ext>
            </a:extLst>
          </a:blip>
          <a:stretch>
            <a:fillRect/>
          </a:stretch>
        </p:blipFill>
        <p:spPr>
          <a:xfrm>
            <a:off x="661475" y="4419104"/>
            <a:ext cx="10868745" cy="806252"/>
          </a:xfrm>
          <a:prstGeom prst="rect">
            <a:avLst/>
          </a:prstGeom>
        </p:spPr>
      </p:pic>
      <p:pic>
        <p:nvPicPr>
          <p:cNvPr id="17" name="Image 7" descr="preencoded.png"/>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845323" y="4721423"/>
            <a:ext cx="201508" cy="201513"/>
          </a:xfrm>
          <a:prstGeom prst="rect">
            <a:avLst/>
          </a:prstGeom>
        </p:spPr>
      </p:pic>
      <p:sp>
        <p:nvSpPr>
          <p:cNvPr id="18" name="Text 8"/>
          <p:cNvSpPr/>
          <p:nvPr/>
        </p:nvSpPr>
        <p:spPr>
          <a:xfrm>
            <a:off x="1327117" y="4572496"/>
            <a:ext cx="10049715" cy="209947"/>
          </a:xfrm>
          <a:prstGeom prst="rect">
            <a:avLst/>
          </a:prstGeom>
          <a:noFill/>
          <a:ln/>
        </p:spPr>
        <p:txBody>
          <a:bodyPr wrap="none" lIns="0" tIns="0" rIns="0" bIns="0" rtlCol="0" anchor="t"/>
          <a:lstStyle/>
          <a:p>
            <a:pPr marL="0" indent="0" algn="l">
              <a:lnSpc>
                <a:spcPct val="104000"/>
              </a:lnSpc>
              <a:buNone/>
            </a:pPr>
            <a:r>
              <a:rPr lang="en-US" sz="1300" dirty="0">
                <a:solidFill>
                  <a:srgbClr val="404155"/>
                </a:solidFill>
                <a:latin typeface="Corben" pitchFamily="34" charset="0"/>
                <a:ea typeface="Corben" pitchFamily="34" charset="-122"/>
                <a:cs typeface="Corben" pitchFamily="34" charset="-120"/>
              </a:rPr>
              <a:t>Psychological</a:t>
            </a:r>
            <a:endParaRPr lang="en-US" sz="1300" dirty="0"/>
          </a:p>
        </p:txBody>
      </p:sp>
      <p:sp>
        <p:nvSpPr>
          <p:cNvPr id="19" name="Text 9"/>
          <p:cNvSpPr/>
          <p:nvPr/>
        </p:nvSpPr>
        <p:spPr>
          <a:xfrm>
            <a:off x="1327117" y="4847927"/>
            <a:ext cx="10049715" cy="194766"/>
          </a:xfrm>
          <a:prstGeom prst="rect">
            <a:avLst/>
          </a:prstGeom>
          <a:noFill/>
          <a:ln/>
        </p:spPr>
        <p:txBody>
          <a:bodyPr wrap="none" lIns="0" tIns="0" rIns="0" bIns="0" rtlCol="0" anchor="t"/>
          <a:lstStyle/>
          <a:p>
            <a:pPr marL="0" indent="0" algn="l">
              <a:lnSpc>
                <a:spcPct val="121000"/>
              </a:lnSpc>
              <a:buNone/>
            </a:pPr>
            <a:r>
              <a:rPr lang="en-US" sz="1050" dirty="0">
                <a:solidFill>
                  <a:srgbClr val="404155"/>
                </a:solidFill>
                <a:latin typeface="Nobile" pitchFamily="34" charset="0"/>
                <a:ea typeface="Nobile" pitchFamily="34" charset="-122"/>
                <a:cs typeface="Nobile" pitchFamily="34" charset="-120"/>
              </a:rPr>
              <a:t>Three types: </a:t>
            </a:r>
            <a:r>
              <a:rPr lang="en-US" sz="1050" b="1" dirty="0">
                <a:solidFill>
                  <a:srgbClr val="404155"/>
                </a:solidFill>
                <a:latin typeface="Nobile Bold" pitchFamily="34" charset="0"/>
                <a:ea typeface="Nobile Bold" pitchFamily="34" charset="-122"/>
                <a:cs typeface="Nobile Bold" pitchFamily="34" charset="-120"/>
              </a:rPr>
              <a:t>Perceptual</a:t>
            </a:r>
            <a:r>
              <a:rPr lang="en-US" sz="1050" dirty="0">
                <a:solidFill>
                  <a:srgbClr val="404155"/>
                </a:solidFill>
                <a:latin typeface="Nobile" pitchFamily="34" charset="0"/>
                <a:ea typeface="Nobile" pitchFamily="34" charset="-122"/>
                <a:cs typeface="Nobile" pitchFamily="34" charset="-120"/>
              </a:rPr>
              <a:t> (we see the world differently), </a:t>
            </a:r>
            <a:r>
              <a:rPr lang="en-US" sz="1050" b="1" dirty="0">
                <a:solidFill>
                  <a:srgbClr val="404155"/>
                </a:solidFill>
                <a:latin typeface="Nobile Bold" pitchFamily="34" charset="0"/>
                <a:ea typeface="Nobile Bold" pitchFamily="34" charset="-122"/>
                <a:cs typeface="Nobile Bold" pitchFamily="34" charset="-120"/>
              </a:rPr>
              <a:t>Emotional</a:t>
            </a:r>
            <a:r>
              <a:rPr lang="en-US" sz="1050" dirty="0">
                <a:solidFill>
                  <a:srgbClr val="404155"/>
                </a:solidFill>
                <a:latin typeface="Nobile" pitchFamily="34" charset="0"/>
                <a:ea typeface="Nobile" pitchFamily="34" charset="-122"/>
                <a:cs typeface="Nobile" pitchFamily="34" charset="-120"/>
              </a:rPr>
              <a:t> (fear, mistrust, suspicion), and </a:t>
            </a:r>
            <a:r>
              <a:rPr lang="en-US" sz="1050" b="1" dirty="0">
                <a:solidFill>
                  <a:srgbClr val="404155"/>
                </a:solidFill>
                <a:latin typeface="Nobile Bold" pitchFamily="34" charset="0"/>
                <a:ea typeface="Nobile Bold" pitchFamily="34" charset="-122"/>
                <a:cs typeface="Nobile Bold" pitchFamily="34" charset="-120"/>
              </a:rPr>
              <a:t>Experiential</a:t>
            </a:r>
            <a:r>
              <a:rPr lang="en-US" sz="1050" dirty="0">
                <a:solidFill>
                  <a:srgbClr val="404155"/>
                </a:solidFill>
                <a:latin typeface="Nobile" pitchFamily="34" charset="0"/>
                <a:ea typeface="Nobile" pitchFamily="34" charset="-122"/>
                <a:cs typeface="Nobile" pitchFamily="34" charset="-120"/>
              </a:rPr>
              <a:t> (lack of experience alters interpretation).</a:t>
            </a:r>
            <a:endParaRPr lang="en-US" sz="1050" dirty="0"/>
          </a:p>
        </p:txBody>
      </p:sp>
      <p:pic>
        <p:nvPicPr>
          <p:cNvPr id="20" name="Image 8" descr="preencoded.png"/>
          <p:cNvPicPr>
            <a:picLocks noChangeAspect="1"/>
          </p:cNvPicPr>
          <p:nvPr/>
        </p:nvPicPr>
        <p:blipFill>
          <a:blip r:embed="rId10">
            <a:extLst>
              <a:ext uri="{96DAC541-7B7A-43D3-8B79-37D633B846F1}">
                <asvg:svgBlip xmlns:asvg="http://schemas.microsoft.com/office/drawing/2016/SVG/main" xmlns="" r:embed="rId18"/>
              </a:ext>
            </a:extLst>
          </a:blip>
          <a:stretch>
            <a:fillRect/>
          </a:stretch>
        </p:blipFill>
        <p:spPr>
          <a:xfrm>
            <a:off x="661475" y="5334496"/>
            <a:ext cx="10868745" cy="971748"/>
          </a:xfrm>
          <a:prstGeom prst="rect">
            <a:avLst/>
          </a:prstGeom>
        </p:spPr>
      </p:pic>
      <p:pic>
        <p:nvPicPr>
          <p:cNvPr id="21" name="Image 9" descr="preencoded.png"/>
          <p:cNvPicPr>
            <a:picLocks noChangeAspect="1"/>
          </p:cNvPicPr>
          <p:nvPr/>
        </p:nvPicPr>
        <p:blipFill>
          <a:blip r:embed="rId19">
            <a:extLst>
              <a:ext uri="{96DAC541-7B7A-43D3-8B79-37D633B846F1}">
                <asvg:svgBlip xmlns:asvg="http://schemas.microsoft.com/office/drawing/2016/SVG/main" xmlns="" r:embed="rId20"/>
              </a:ext>
            </a:extLst>
          </a:blip>
          <a:stretch>
            <a:fillRect/>
          </a:stretch>
        </p:blipFill>
        <p:spPr>
          <a:xfrm>
            <a:off x="845323" y="5719564"/>
            <a:ext cx="201508" cy="201513"/>
          </a:xfrm>
          <a:prstGeom prst="rect">
            <a:avLst/>
          </a:prstGeom>
        </p:spPr>
      </p:pic>
      <p:sp>
        <p:nvSpPr>
          <p:cNvPr id="22" name="Text 10"/>
          <p:cNvSpPr/>
          <p:nvPr/>
        </p:nvSpPr>
        <p:spPr>
          <a:xfrm>
            <a:off x="1327117" y="5487888"/>
            <a:ext cx="10049715" cy="209947"/>
          </a:xfrm>
          <a:prstGeom prst="rect">
            <a:avLst/>
          </a:prstGeom>
          <a:noFill/>
          <a:ln/>
        </p:spPr>
        <p:txBody>
          <a:bodyPr wrap="none" lIns="0" tIns="0" rIns="0" bIns="0" rtlCol="0" anchor="t"/>
          <a:lstStyle/>
          <a:p>
            <a:pPr marL="0" indent="0" algn="l">
              <a:lnSpc>
                <a:spcPct val="104000"/>
              </a:lnSpc>
              <a:buNone/>
            </a:pPr>
            <a:r>
              <a:rPr lang="en-US" sz="1300" dirty="0">
                <a:solidFill>
                  <a:srgbClr val="404155"/>
                </a:solidFill>
                <a:latin typeface="Corben" pitchFamily="34" charset="0"/>
                <a:ea typeface="Corben" pitchFamily="34" charset="-122"/>
                <a:cs typeface="Corben" pitchFamily="34" charset="-120"/>
              </a:rPr>
              <a:t>Stereotypes &amp; Authority</a:t>
            </a:r>
            <a:endParaRPr lang="en-US" sz="1300" dirty="0"/>
          </a:p>
        </p:txBody>
      </p:sp>
      <p:sp>
        <p:nvSpPr>
          <p:cNvPr id="23" name="Text 11"/>
          <p:cNvSpPr/>
          <p:nvPr/>
        </p:nvSpPr>
        <p:spPr>
          <a:xfrm>
            <a:off x="1327117" y="5763320"/>
            <a:ext cx="10049715" cy="389533"/>
          </a:xfrm>
          <a:prstGeom prst="rect">
            <a:avLst/>
          </a:prstGeom>
          <a:noFill/>
          <a:ln/>
        </p:spPr>
        <p:txBody>
          <a:bodyPr wrap="square" lIns="0" tIns="0" rIns="0" bIns="0" rtlCol="0" anchor="t">
            <a:normAutofit/>
          </a:bodyPr>
          <a:lstStyle/>
          <a:p>
            <a:pPr marL="0" indent="0" algn="l">
              <a:lnSpc>
                <a:spcPct val="121000"/>
              </a:lnSpc>
              <a:buNone/>
            </a:pPr>
            <a:r>
              <a:rPr lang="en-US" sz="1050" dirty="0">
                <a:solidFill>
                  <a:srgbClr val="404155"/>
                </a:solidFill>
                <a:latin typeface="Nobile" pitchFamily="34" charset="0"/>
                <a:ea typeface="Nobile" pitchFamily="34" charset="-122"/>
                <a:cs typeface="Nobile" pitchFamily="34" charset="-120"/>
              </a:rPr>
              <a:t>Stereotypes are over-generalized assumptions about groups based on visible traits. They distort reality and create a "halo effect." Authority barriers are often neglected but equally impactful.</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618927"/>
            <a:ext cx="10868745" cy="436066"/>
          </a:xfrm>
          <a:prstGeom prst="rect">
            <a:avLst/>
          </a:prstGeom>
          <a:noFill/>
          <a:ln/>
        </p:spPr>
        <p:txBody>
          <a:bodyPr wrap="none" lIns="0" tIns="0" rIns="0" bIns="0" rtlCol="0" anchor="t"/>
          <a:lstStyle/>
          <a:p>
            <a:pPr marL="0" indent="0" algn="l">
              <a:lnSpc>
                <a:spcPct val="104000"/>
              </a:lnSpc>
              <a:buNone/>
            </a:pPr>
            <a:r>
              <a:rPr lang="en-US" sz="2700" dirty="0">
                <a:solidFill>
                  <a:srgbClr val="1B1B27"/>
                </a:solidFill>
                <a:latin typeface="Corben" pitchFamily="34" charset="0"/>
                <a:ea typeface="Corben" pitchFamily="34" charset="-122"/>
                <a:cs typeface="Corben" pitchFamily="34" charset="-120"/>
              </a:rPr>
              <a:t>Elements &amp; Models of Communication</a:t>
            </a:r>
            <a:endParaRPr lang="en-US" sz="2700" dirty="0"/>
          </a:p>
        </p:txBody>
      </p:sp>
      <p:sp>
        <p:nvSpPr>
          <p:cNvPr id="3" name="Text 1"/>
          <p:cNvSpPr/>
          <p:nvPr/>
        </p:nvSpPr>
        <p:spPr>
          <a:xfrm>
            <a:off x="661475" y="1349276"/>
            <a:ext cx="5264217" cy="217984"/>
          </a:xfrm>
          <a:prstGeom prst="rect">
            <a:avLst/>
          </a:prstGeom>
          <a:noFill/>
          <a:ln/>
        </p:spPr>
        <p:txBody>
          <a:bodyPr wrap="none" lIns="0" tIns="0" rIns="0" bIns="0" rtlCol="0" anchor="t"/>
          <a:lstStyle/>
          <a:p>
            <a:pPr marL="0" indent="0" algn="l">
              <a:lnSpc>
                <a:spcPct val="104000"/>
              </a:lnSpc>
              <a:buNone/>
            </a:pPr>
            <a:r>
              <a:rPr lang="en-US" sz="1350" dirty="0">
                <a:solidFill>
                  <a:srgbClr val="1B1B27"/>
                </a:solidFill>
                <a:latin typeface="Corben" pitchFamily="34" charset="0"/>
                <a:ea typeface="Corben" pitchFamily="34" charset="-122"/>
                <a:cs typeface="Corben" pitchFamily="34" charset="-120"/>
              </a:rPr>
              <a:t>The 5 Elements</a:t>
            </a:r>
            <a:endParaRPr lang="en-US" sz="1350" dirty="0"/>
          </a:p>
        </p:txBody>
      </p:sp>
      <p:sp>
        <p:nvSpPr>
          <p:cNvPr id="4" name="Shape 2"/>
          <p:cNvSpPr/>
          <p:nvPr/>
        </p:nvSpPr>
        <p:spPr>
          <a:xfrm>
            <a:off x="661475" y="1699716"/>
            <a:ext cx="313920" cy="313928"/>
          </a:xfrm>
          <a:prstGeom prst="roundRect">
            <a:avLst>
              <a:gd name="adj" fmla="val 18671"/>
            </a:avLst>
          </a:prstGeom>
          <a:solidFill>
            <a:srgbClr val="D2D9F9"/>
          </a:solidFill>
          <a:ln w="6350">
            <a:solidFill>
              <a:srgbClr val="B8BFDF"/>
            </a:solidFill>
            <a:prstDash val="solid"/>
          </a:ln>
        </p:spPr>
      </p:sp>
      <p:sp>
        <p:nvSpPr>
          <p:cNvPr id="5" name="Text 3"/>
          <p:cNvSpPr/>
          <p:nvPr/>
        </p:nvSpPr>
        <p:spPr>
          <a:xfrm>
            <a:off x="713811" y="1725861"/>
            <a:ext cx="209247" cy="261640"/>
          </a:xfrm>
          <a:prstGeom prst="rect">
            <a:avLst/>
          </a:prstGeom>
          <a:noFill/>
          <a:ln/>
        </p:spPr>
        <p:txBody>
          <a:bodyPr wrap="none" lIns="0" tIns="0" rIns="0" bIns="0" rtlCol="0" anchor="ctr"/>
          <a:lstStyle/>
          <a:p>
            <a:pPr marL="0" indent="0" algn="ctr">
              <a:lnSpc>
                <a:spcPct val="100000"/>
              </a:lnSpc>
              <a:buNone/>
            </a:pPr>
            <a:r>
              <a:rPr lang="en-US" sz="1600" dirty="0">
                <a:solidFill>
                  <a:srgbClr val="404155"/>
                </a:solidFill>
                <a:latin typeface="Corben" pitchFamily="34" charset="0"/>
                <a:ea typeface="Corben" pitchFamily="34" charset="-122"/>
                <a:cs typeface="Corben" pitchFamily="34" charset="-120"/>
              </a:rPr>
              <a:t>1</a:t>
            </a:r>
            <a:endParaRPr lang="en-US" sz="1600" dirty="0"/>
          </a:p>
        </p:txBody>
      </p:sp>
      <p:sp>
        <p:nvSpPr>
          <p:cNvPr id="6" name="Text 4"/>
          <p:cNvSpPr/>
          <p:nvPr/>
        </p:nvSpPr>
        <p:spPr>
          <a:xfrm>
            <a:off x="1093066" y="1747639"/>
            <a:ext cx="4832626" cy="217984"/>
          </a:xfrm>
          <a:prstGeom prst="rect">
            <a:avLst/>
          </a:prstGeom>
          <a:noFill/>
          <a:ln/>
        </p:spPr>
        <p:txBody>
          <a:bodyPr wrap="none" lIns="0" tIns="0" rIns="0" bIns="0" rtlCol="0" anchor="t"/>
          <a:lstStyle/>
          <a:p>
            <a:pPr marL="0" indent="0" algn="l">
              <a:lnSpc>
                <a:spcPct val="104000"/>
              </a:lnSpc>
              <a:buNone/>
            </a:pPr>
            <a:r>
              <a:rPr lang="en-US" sz="1350" dirty="0">
                <a:solidFill>
                  <a:srgbClr val="404155"/>
                </a:solidFill>
                <a:latin typeface="Corben" pitchFamily="34" charset="0"/>
                <a:ea typeface="Corben" pitchFamily="34" charset="-122"/>
                <a:cs typeface="Corben" pitchFamily="34" charset="-120"/>
              </a:rPr>
              <a:t>Source/Sender</a:t>
            </a:r>
            <a:endParaRPr lang="en-US" sz="1350" dirty="0"/>
          </a:p>
        </p:txBody>
      </p:sp>
      <p:sp>
        <p:nvSpPr>
          <p:cNvPr id="7" name="Text 5"/>
          <p:cNvSpPr/>
          <p:nvPr/>
        </p:nvSpPr>
        <p:spPr>
          <a:xfrm>
            <a:off x="1093066" y="2083296"/>
            <a:ext cx="4832626" cy="205879"/>
          </a:xfrm>
          <a:prstGeom prst="rect">
            <a:avLst/>
          </a:prstGeom>
          <a:noFill/>
          <a:ln/>
        </p:spPr>
        <p:txBody>
          <a:bodyPr wrap="none" lIns="0" tIns="0" rIns="0" bIns="0" rtlCol="0" anchor="t"/>
          <a:lstStyle/>
          <a:p>
            <a:pPr marL="0" indent="0" algn="l">
              <a:lnSpc>
                <a:spcPct val="123000"/>
              </a:lnSpc>
              <a:buNone/>
            </a:pPr>
            <a:r>
              <a:rPr lang="en-US" sz="1050" dirty="0">
                <a:solidFill>
                  <a:srgbClr val="404155"/>
                </a:solidFill>
                <a:latin typeface="Nobile" pitchFamily="34" charset="0"/>
                <a:ea typeface="Nobile" pitchFamily="34" charset="-122"/>
                <a:cs typeface="Nobile" pitchFamily="34" charset="-120"/>
              </a:rPr>
              <a:t>The originating point who encodes thoughts into words.</a:t>
            </a:r>
            <a:endParaRPr lang="en-US" sz="1050" dirty="0"/>
          </a:p>
        </p:txBody>
      </p:sp>
      <p:sp>
        <p:nvSpPr>
          <p:cNvPr id="8" name="Shape 6"/>
          <p:cNvSpPr/>
          <p:nvPr/>
        </p:nvSpPr>
        <p:spPr>
          <a:xfrm>
            <a:off x="661475" y="2524621"/>
            <a:ext cx="313920" cy="313928"/>
          </a:xfrm>
          <a:prstGeom prst="roundRect">
            <a:avLst>
              <a:gd name="adj" fmla="val 18671"/>
            </a:avLst>
          </a:prstGeom>
          <a:solidFill>
            <a:srgbClr val="D2D9F9"/>
          </a:solidFill>
          <a:ln w="6350">
            <a:solidFill>
              <a:srgbClr val="B8BFDF"/>
            </a:solidFill>
            <a:prstDash val="solid"/>
          </a:ln>
        </p:spPr>
      </p:sp>
      <p:sp>
        <p:nvSpPr>
          <p:cNvPr id="9" name="Text 7"/>
          <p:cNvSpPr/>
          <p:nvPr/>
        </p:nvSpPr>
        <p:spPr>
          <a:xfrm>
            <a:off x="713811" y="2550765"/>
            <a:ext cx="209247" cy="261640"/>
          </a:xfrm>
          <a:prstGeom prst="rect">
            <a:avLst/>
          </a:prstGeom>
          <a:noFill/>
          <a:ln/>
        </p:spPr>
        <p:txBody>
          <a:bodyPr wrap="none" lIns="0" tIns="0" rIns="0" bIns="0" rtlCol="0" anchor="ctr"/>
          <a:lstStyle/>
          <a:p>
            <a:pPr marL="0" indent="0" algn="ctr">
              <a:lnSpc>
                <a:spcPct val="100000"/>
              </a:lnSpc>
              <a:buNone/>
            </a:pPr>
            <a:r>
              <a:rPr lang="en-US" sz="1600" dirty="0">
                <a:solidFill>
                  <a:srgbClr val="404155"/>
                </a:solidFill>
                <a:latin typeface="Corben" pitchFamily="34" charset="0"/>
                <a:ea typeface="Corben" pitchFamily="34" charset="-122"/>
                <a:cs typeface="Corben" pitchFamily="34" charset="-120"/>
              </a:rPr>
              <a:t>2</a:t>
            </a:r>
            <a:endParaRPr lang="en-US" sz="1600" dirty="0"/>
          </a:p>
        </p:txBody>
      </p:sp>
      <p:sp>
        <p:nvSpPr>
          <p:cNvPr id="10" name="Text 8"/>
          <p:cNvSpPr/>
          <p:nvPr/>
        </p:nvSpPr>
        <p:spPr>
          <a:xfrm>
            <a:off x="1093066" y="2572544"/>
            <a:ext cx="4832626" cy="217984"/>
          </a:xfrm>
          <a:prstGeom prst="rect">
            <a:avLst/>
          </a:prstGeom>
          <a:noFill/>
          <a:ln/>
        </p:spPr>
        <p:txBody>
          <a:bodyPr wrap="none" lIns="0" tIns="0" rIns="0" bIns="0" rtlCol="0" anchor="t"/>
          <a:lstStyle/>
          <a:p>
            <a:pPr marL="0" indent="0" algn="l">
              <a:lnSpc>
                <a:spcPct val="104000"/>
              </a:lnSpc>
              <a:buNone/>
            </a:pPr>
            <a:r>
              <a:rPr lang="en-US" sz="1350" dirty="0">
                <a:solidFill>
                  <a:srgbClr val="404155"/>
                </a:solidFill>
                <a:latin typeface="Corben" pitchFamily="34" charset="0"/>
                <a:ea typeface="Corben" pitchFamily="34" charset="-122"/>
                <a:cs typeface="Corben" pitchFamily="34" charset="-120"/>
              </a:rPr>
              <a:t>Message</a:t>
            </a:r>
            <a:endParaRPr lang="en-US" sz="1350" dirty="0"/>
          </a:p>
        </p:txBody>
      </p:sp>
      <p:sp>
        <p:nvSpPr>
          <p:cNvPr id="11" name="Text 9"/>
          <p:cNvSpPr/>
          <p:nvPr/>
        </p:nvSpPr>
        <p:spPr>
          <a:xfrm>
            <a:off x="1093066" y="2908201"/>
            <a:ext cx="4832626" cy="205879"/>
          </a:xfrm>
          <a:prstGeom prst="rect">
            <a:avLst/>
          </a:prstGeom>
          <a:noFill/>
          <a:ln/>
        </p:spPr>
        <p:txBody>
          <a:bodyPr wrap="none" lIns="0" tIns="0" rIns="0" bIns="0" rtlCol="0" anchor="t"/>
          <a:lstStyle/>
          <a:p>
            <a:pPr marL="0" indent="0" algn="l">
              <a:lnSpc>
                <a:spcPct val="123000"/>
              </a:lnSpc>
              <a:buNone/>
            </a:pPr>
            <a:r>
              <a:rPr lang="en-US" sz="1050" dirty="0">
                <a:solidFill>
                  <a:srgbClr val="404155"/>
                </a:solidFill>
                <a:latin typeface="Nobile" pitchFamily="34" charset="0"/>
                <a:ea typeface="Nobile" pitchFamily="34" charset="-122"/>
                <a:cs typeface="Nobile" pitchFamily="34" charset="-120"/>
              </a:rPr>
              <a:t>What the receiver perceives — not necessarily what the sender intended.</a:t>
            </a:r>
            <a:endParaRPr lang="en-US" sz="1050" dirty="0"/>
          </a:p>
        </p:txBody>
      </p:sp>
      <p:sp>
        <p:nvSpPr>
          <p:cNvPr id="12" name="Shape 10"/>
          <p:cNvSpPr/>
          <p:nvPr/>
        </p:nvSpPr>
        <p:spPr>
          <a:xfrm>
            <a:off x="661475" y="3349526"/>
            <a:ext cx="313920" cy="313928"/>
          </a:xfrm>
          <a:prstGeom prst="roundRect">
            <a:avLst>
              <a:gd name="adj" fmla="val 18671"/>
            </a:avLst>
          </a:prstGeom>
          <a:solidFill>
            <a:srgbClr val="D2D9F9"/>
          </a:solidFill>
          <a:ln w="6350">
            <a:solidFill>
              <a:srgbClr val="B8BFDF"/>
            </a:solidFill>
            <a:prstDash val="solid"/>
          </a:ln>
        </p:spPr>
      </p:sp>
      <p:sp>
        <p:nvSpPr>
          <p:cNvPr id="13" name="Text 11"/>
          <p:cNvSpPr/>
          <p:nvPr/>
        </p:nvSpPr>
        <p:spPr>
          <a:xfrm>
            <a:off x="713811" y="3375670"/>
            <a:ext cx="209247" cy="261640"/>
          </a:xfrm>
          <a:prstGeom prst="rect">
            <a:avLst/>
          </a:prstGeom>
          <a:noFill/>
          <a:ln/>
        </p:spPr>
        <p:txBody>
          <a:bodyPr wrap="none" lIns="0" tIns="0" rIns="0" bIns="0" rtlCol="0" anchor="ctr"/>
          <a:lstStyle/>
          <a:p>
            <a:pPr marL="0" indent="0" algn="ctr">
              <a:lnSpc>
                <a:spcPct val="100000"/>
              </a:lnSpc>
              <a:buNone/>
            </a:pPr>
            <a:r>
              <a:rPr lang="en-US" sz="1600" dirty="0">
                <a:solidFill>
                  <a:srgbClr val="404155"/>
                </a:solidFill>
                <a:latin typeface="Corben" pitchFamily="34" charset="0"/>
                <a:ea typeface="Corben" pitchFamily="34" charset="-122"/>
                <a:cs typeface="Corben" pitchFamily="34" charset="-120"/>
              </a:rPr>
              <a:t>3</a:t>
            </a:r>
            <a:endParaRPr lang="en-US" sz="1600" dirty="0"/>
          </a:p>
        </p:txBody>
      </p:sp>
      <p:sp>
        <p:nvSpPr>
          <p:cNvPr id="14" name="Text 12"/>
          <p:cNvSpPr/>
          <p:nvPr/>
        </p:nvSpPr>
        <p:spPr>
          <a:xfrm>
            <a:off x="1093066" y="3397448"/>
            <a:ext cx="4832626" cy="217984"/>
          </a:xfrm>
          <a:prstGeom prst="rect">
            <a:avLst/>
          </a:prstGeom>
          <a:noFill/>
          <a:ln/>
        </p:spPr>
        <p:txBody>
          <a:bodyPr wrap="none" lIns="0" tIns="0" rIns="0" bIns="0" rtlCol="0" anchor="t"/>
          <a:lstStyle/>
          <a:p>
            <a:pPr marL="0" indent="0" algn="l">
              <a:lnSpc>
                <a:spcPct val="104000"/>
              </a:lnSpc>
              <a:buNone/>
            </a:pPr>
            <a:r>
              <a:rPr lang="en-US" sz="1350" dirty="0">
                <a:solidFill>
                  <a:srgbClr val="404155"/>
                </a:solidFill>
                <a:latin typeface="Corben" pitchFamily="34" charset="0"/>
                <a:ea typeface="Corben" pitchFamily="34" charset="-122"/>
                <a:cs typeface="Corben" pitchFamily="34" charset="-120"/>
              </a:rPr>
              <a:t>Channel</a:t>
            </a:r>
            <a:endParaRPr lang="en-US" sz="1350" dirty="0"/>
          </a:p>
        </p:txBody>
      </p:sp>
      <p:sp>
        <p:nvSpPr>
          <p:cNvPr id="15" name="Text 13"/>
          <p:cNvSpPr/>
          <p:nvPr/>
        </p:nvSpPr>
        <p:spPr>
          <a:xfrm>
            <a:off x="1093066" y="3733105"/>
            <a:ext cx="4832626" cy="205879"/>
          </a:xfrm>
          <a:prstGeom prst="rect">
            <a:avLst/>
          </a:prstGeom>
          <a:noFill/>
          <a:ln/>
        </p:spPr>
        <p:txBody>
          <a:bodyPr wrap="none" lIns="0" tIns="0" rIns="0" bIns="0" rtlCol="0" anchor="t"/>
          <a:lstStyle/>
          <a:p>
            <a:pPr marL="0" indent="0" algn="l">
              <a:lnSpc>
                <a:spcPct val="123000"/>
              </a:lnSpc>
              <a:buNone/>
            </a:pPr>
            <a:r>
              <a:rPr lang="en-US" sz="1050" dirty="0">
                <a:solidFill>
                  <a:srgbClr val="404155"/>
                </a:solidFill>
                <a:latin typeface="Nobile" pitchFamily="34" charset="0"/>
                <a:ea typeface="Nobile" pitchFamily="34" charset="-122"/>
                <a:cs typeface="Nobile" pitchFamily="34" charset="-120"/>
              </a:rPr>
              <a:t>The medium: email, face-to-face, phone, letter, etc.</a:t>
            </a:r>
            <a:endParaRPr lang="en-US" sz="1050" dirty="0"/>
          </a:p>
        </p:txBody>
      </p:sp>
      <p:sp>
        <p:nvSpPr>
          <p:cNvPr id="16" name="Shape 14"/>
          <p:cNvSpPr/>
          <p:nvPr/>
        </p:nvSpPr>
        <p:spPr>
          <a:xfrm>
            <a:off x="661475" y="4174430"/>
            <a:ext cx="313920" cy="313928"/>
          </a:xfrm>
          <a:prstGeom prst="roundRect">
            <a:avLst>
              <a:gd name="adj" fmla="val 18671"/>
            </a:avLst>
          </a:prstGeom>
          <a:solidFill>
            <a:srgbClr val="D2D9F9"/>
          </a:solidFill>
          <a:ln w="6350">
            <a:solidFill>
              <a:srgbClr val="B8BFDF"/>
            </a:solidFill>
            <a:prstDash val="solid"/>
          </a:ln>
        </p:spPr>
      </p:sp>
      <p:sp>
        <p:nvSpPr>
          <p:cNvPr id="17" name="Text 15"/>
          <p:cNvSpPr/>
          <p:nvPr/>
        </p:nvSpPr>
        <p:spPr>
          <a:xfrm>
            <a:off x="713811" y="4200575"/>
            <a:ext cx="209247" cy="261640"/>
          </a:xfrm>
          <a:prstGeom prst="rect">
            <a:avLst/>
          </a:prstGeom>
          <a:noFill/>
          <a:ln/>
        </p:spPr>
        <p:txBody>
          <a:bodyPr wrap="none" lIns="0" tIns="0" rIns="0" bIns="0" rtlCol="0" anchor="ctr"/>
          <a:lstStyle/>
          <a:p>
            <a:pPr marL="0" indent="0" algn="ctr">
              <a:lnSpc>
                <a:spcPct val="100000"/>
              </a:lnSpc>
              <a:buNone/>
            </a:pPr>
            <a:r>
              <a:rPr lang="en-US" sz="1600" dirty="0">
                <a:solidFill>
                  <a:srgbClr val="404155"/>
                </a:solidFill>
                <a:latin typeface="Corben" pitchFamily="34" charset="0"/>
                <a:ea typeface="Corben" pitchFamily="34" charset="-122"/>
                <a:cs typeface="Corben" pitchFamily="34" charset="-120"/>
              </a:rPr>
              <a:t>4</a:t>
            </a:r>
            <a:endParaRPr lang="en-US" sz="1600" dirty="0"/>
          </a:p>
        </p:txBody>
      </p:sp>
      <p:sp>
        <p:nvSpPr>
          <p:cNvPr id="18" name="Text 16"/>
          <p:cNvSpPr/>
          <p:nvPr/>
        </p:nvSpPr>
        <p:spPr>
          <a:xfrm>
            <a:off x="1093066" y="4222353"/>
            <a:ext cx="4832626" cy="217984"/>
          </a:xfrm>
          <a:prstGeom prst="rect">
            <a:avLst/>
          </a:prstGeom>
          <a:noFill/>
          <a:ln/>
        </p:spPr>
        <p:txBody>
          <a:bodyPr wrap="none" lIns="0" tIns="0" rIns="0" bIns="0" rtlCol="0" anchor="t"/>
          <a:lstStyle/>
          <a:p>
            <a:pPr marL="0" indent="0" algn="l">
              <a:lnSpc>
                <a:spcPct val="104000"/>
              </a:lnSpc>
              <a:buNone/>
            </a:pPr>
            <a:r>
              <a:rPr lang="en-US" sz="1350" dirty="0">
                <a:solidFill>
                  <a:srgbClr val="404155"/>
                </a:solidFill>
                <a:latin typeface="Corben" pitchFamily="34" charset="0"/>
                <a:ea typeface="Corben" pitchFamily="34" charset="-122"/>
                <a:cs typeface="Corben" pitchFamily="34" charset="-120"/>
              </a:rPr>
              <a:t>Receiver</a:t>
            </a:r>
            <a:endParaRPr lang="en-US" sz="1350" dirty="0"/>
          </a:p>
        </p:txBody>
      </p:sp>
      <p:sp>
        <p:nvSpPr>
          <p:cNvPr id="19" name="Text 17"/>
          <p:cNvSpPr/>
          <p:nvPr/>
        </p:nvSpPr>
        <p:spPr>
          <a:xfrm>
            <a:off x="1093066" y="4558010"/>
            <a:ext cx="4832626" cy="411758"/>
          </a:xfrm>
          <a:prstGeom prst="rect">
            <a:avLst/>
          </a:prstGeom>
          <a:noFill/>
          <a:ln/>
        </p:spPr>
        <p:txBody>
          <a:bodyPr wrap="square" lIns="0" tIns="0" rIns="0" bIns="0" rtlCol="0" anchor="t">
            <a:normAutofit/>
          </a:bodyPr>
          <a:lstStyle/>
          <a:p>
            <a:pPr marL="0" indent="0" algn="l">
              <a:lnSpc>
                <a:spcPct val="123000"/>
              </a:lnSpc>
              <a:buNone/>
            </a:pPr>
            <a:r>
              <a:rPr lang="en-US" sz="1050" dirty="0">
                <a:solidFill>
                  <a:srgbClr val="404155"/>
                </a:solidFill>
                <a:latin typeface="Nobile" pitchFamily="34" charset="0"/>
                <a:ea typeface="Nobile" pitchFamily="34" charset="-122"/>
                <a:cs typeface="Nobile" pitchFamily="34" charset="-120"/>
              </a:rPr>
              <a:t>Decodes and interprets the message using cultural and contextual background.</a:t>
            </a:r>
            <a:endParaRPr lang="en-US" sz="1050" dirty="0"/>
          </a:p>
        </p:txBody>
      </p:sp>
      <p:sp>
        <p:nvSpPr>
          <p:cNvPr id="20" name="Shape 18"/>
          <p:cNvSpPr/>
          <p:nvPr/>
        </p:nvSpPr>
        <p:spPr>
          <a:xfrm>
            <a:off x="661475" y="5205214"/>
            <a:ext cx="313920" cy="313928"/>
          </a:xfrm>
          <a:prstGeom prst="roundRect">
            <a:avLst>
              <a:gd name="adj" fmla="val 18671"/>
            </a:avLst>
          </a:prstGeom>
          <a:solidFill>
            <a:srgbClr val="D2D9F9"/>
          </a:solidFill>
          <a:ln w="6350">
            <a:solidFill>
              <a:srgbClr val="B8BFDF"/>
            </a:solidFill>
            <a:prstDash val="solid"/>
          </a:ln>
        </p:spPr>
      </p:sp>
      <p:sp>
        <p:nvSpPr>
          <p:cNvPr id="21" name="Text 19"/>
          <p:cNvSpPr/>
          <p:nvPr/>
        </p:nvSpPr>
        <p:spPr>
          <a:xfrm>
            <a:off x="713811" y="5231358"/>
            <a:ext cx="209247" cy="261640"/>
          </a:xfrm>
          <a:prstGeom prst="rect">
            <a:avLst/>
          </a:prstGeom>
          <a:noFill/>
          <a:ln/>
        </p:spPr>
        <p:txBody>
          <a:bodyPr wrap="none" lIns="0" tIns="0" rIns="0" bIns="0" rtlCol="0" anchor="ctr"/>
          <a:lstStyle/>
          <a:p>
            <a:pPr marL="0" indent="0" algn="ctr">
              <a:lnSpc>
                <a:spcPct val="100000"/>
              </a:lnSpc>
              <a:buNone/>
            </a:pPr>
            <a:r>
              <a:rPr lang="en-US" sz="1600" dirty="0">
                <a:solidFill>
                  <a:srgbClr val="404155"/>
                </a:solidFill>
                <a:latin typeface="Corben" pitchFamily="34" charset="0"/>
                <a:ea typeface="Corben" pitchFamily="34" charset="-122"/>
                <a:cs typeface="Corben" pitchFamily="34" charset="-120"/>
              </a:rPr>
              <a:t>5</a:t>
            </a:r>
            <a:endParaRPr lang="en-US" sz="1600" dirty="0"/>
          </a:p>
        </p:txBody>
      </p:sp>
      <p:sp>
        <p:nvSpPr>
          <p:cNvPr id="22" name="Text 20"/>
          <p:cNvSpPr/>
          <p:nvPr/>
        </p:nvSpPr>
        <p:spPr>
          <a:xfrm>
            <a:off x="1093066" y="5253137"/>
            <a:ext cx="4832626" cy="217984"/>
          </a:xfrm>
          <a:prstGeom prst="rect">
            <a:avLst/>
          </a:prstGeom>
          <a:noFill/>
          <a:ln/>
        </p:spPr>
        <p:txBody>
          <a:bodyPr wrap="none" lIns="0" tIns="0" rIns="0" bIns="0" rtlCol="0" anchor="t"/>
          <a:lstStyle/>
          <a:p>
            <a:pPr marL="0" indent="0" algn="l">
              <a:lnSpc>
                <a:spcPct val="104000"/>
              </a:lnSpc>
              <a:buNone/>
            </a:pPr>
            <a:r>
              <a:rPr lang="en-US" sz="1350" dirty="0">
                <a:solidFill>
                  <a:srgbClr val="404155"/>
                </a:solidFill>
                <a:latin typeface="Corben" pitchFamily="34" charset="0"/>
                <a:ea typeface="Corben" pitchFamily="34" charset="-122"/>
                <a:cs typeface="Corben" pitchFamily="34" charset="-120"/>
              </a:rPr>
              <a:t>Feedback</a:t>
            </a:r>
            <a:endParaRPr lang="en-US" sz="1350" dirty="0"/>
          </a:p>
        </p:txBody>
      </p:sp>
      <p:sp>
        <p:nvSpPr>
          <p:cNvPr id="23" name="Text 21"/>
          <p:cNvSpPr/>
          <p:nvPr/>
        </p:nvSpPr>
        <p:spPr>
          <a:xfrm>
            <a:off x="1093066" y="5588794"/>
            <a:ext cx="4832626" cy="205879"/>
          </a:xfrm>
          <a:prstGeom prst="rect">
            <a:avLst/>
          </a:prstGeom>
          <a:noFill/>
          <a:ln/>
        </p:spPr>
        <p:txBody>
          <a:bodyPr wrap="none" lIns="0" tIns="0" rIns="0" bIns="0" rtlCol="0" anchor="t"/>
          <a:lstStyle/>
          <a:p>
            <a:pPr marL="0" indent="0" algn="l">
              <a:lnSpc>
                <a:spcPct val="123000"/>
              </a:lnSpc>
              <a:buNone/>
            </a:pPr>
            <a:r>
              <a:rPr lang="en-US" sz="1050" dirty="0">
                <a:solidFill>
                  <a:srgbClr val="404155"/>
                </a:solidFill>
                <a:latin typeface="Nobile" pitchFamily="34" charset="0"/>
                <a:ea typeface="Nobile" pitchFamily="34" charset="-122"/>
                <a:cs typeface="Nobile" pitchFamily="34" charset="-120"/>
              </a:rPr>
              <a:t>The receiver's response — without it, communication breaks down.</a:t>
            </a:r>
            <a:endParaRPr lang="en-US" sz="1050" dirty="0"/>
          </a:p>
        </p:txBody>
      </p:sp>
      <p:sp>
        <p:nvSpPr>
          <p:cNvPr id="24" name="Text 22"/>
          <p:cNvSpPr/>
          <p:nvPr/>
        </p:nvSpPr>
        <p:spPr>
          <a:xfrm>
            <a:off x="661475" y="5927130"/>
            <a:ext cx="5873801" cy="205879"/>
          </a:xfrm>
          <a:prstGeom prst="rect">
            <a:avLst/>
          </a:prstGeom>
          <a:noFill/>
          <a:ln/>
        </p:spPr>
        <p:txBody>
          <a:bodyPr wrap="none" lIns="0" tIns="0" rIns="0" bIns="0" rtlCol="0" anchor="t"/>
          <a:lstStyle/>
          <a:p>
            <a:pPr marL="0" indent="0" algn="l">
              <a:lnSpc>
                <a:spcPct val="123000"/>
              </a:lnSpc>
              <a:buNone/>
            </a:pPr>
            <a:r>
              <a:rPr lang="en-US" sz="1050" b="1" dirty="0">
                <a:solidFill>
                  <a:srgbClr val="404155"/>
                </a:solidFill>
                <a:latin typeface="Nobile Bold" pitchFamily="34" charset="0"/>
                <a:ea typeface="Nobile Bold" pitchFamily="34" charset="-122"/>
                <a:cs typeface="Nobile Bold" pitchFamily="34" charset="-120"/>
              </a:rPr>
              <a:t>Noise</a:t>
            </a:r>
            <a:r>
              <a:rPr lang="en-US" sz="1050" dirty="0">
                <a:solidFill>
                  <a:srgbClr val="404155"/>
                </a:solidFill>
                <a:latin typeface="Nobile" pitchFamily="34" charset="0"/>
                <a:ea typeface="Nobile" pitchFamily="34" charset="-122"/>
                <a:cs typeface="Nobile" pitchFamily="34" charset="-120"/>
              </a:rPr>
              <a:t> (internal or external) competes for attention at every stage.</a:t>
            </a:r>
            <a:endParaRPr lang="en-US" sz="1050" dirty="0"/>
          </a:p>
        </p:txBody>
      </p:sp>
      <p:sp>
        <p:nvSpPr>
          <p:cNvPr id="25" name="Shape 23"/>
          <p:cNvSpPr/>
          <p:nvPr/>
        </p:nvSpPr>
        <p:spPr>
          <a:xfrm>
            <a:off x="6171946" y="1231602"/>
            <a:ext cx="5465030" cy="5007372"/>
          </a:xfrm>
          <a:prstGeom prst="roundRect">
            <a:avLst>
              <a:gd name="adj" fmla="val 2007"/>
            </a:avLst>
          </a:prstGeom>
          <a:solidFill>
            <a:srgbClr val="4967E9">
              <a:alpha val="95000"/>
            </a:srgbClr>
          </a:solidFill>
          <a:ln/>
        </p:spPr>
      </p:sp>
      <p:sp>
        <p:nvSpPr>
          <p:cNvPr id="26" name="Text 24"/>
          <p:cNvSpPr/>
          <p:nvPr/>
        </p:nvSpPr>
        <p:spPr>
          <a:xfrm>
            <a:off x="6311444" y="1349276"/>
            <a:ext cx="5186034" cy="217984"/>
          </a:xfrm>
          <a:prstGeom prst="rect">
            <a:avLst/>
          </a:prstGeom>
          <a:noFill/>
          <a:ln/>
        </p:spPr>
        <p:txBody>
          <a:bodyPr wrap="none" lIns="0" tIns="0" rIns="0" bIns="0" rtlCol="0" anchor="t"/>
          <a:lstStyle/>
          <a:p>
            <a:pPr marL="0" indent="0" algn="l">
              <a:lnSpc>
                <a:spcPct val="104000"/>
              </a:lnSpc>
              <a:buNone/>
            </a:pPr>
            <a:r>
              <a:rPr lang="en-US" sz="1350" dirty="0">
                <a:solidFill>
                  <a:srgbClr val="FFFFFF"/>
                </a:solidFill>
                <a:latin typeface="Corben" pitchFamily="34" charset="0"/>
                <a:ea typeface="Corben" pitchFamily="34" charset="-122"/>
                <a:cs typeface="Corben" pitchFamily="34" charset="-120"/>
              </a:rPr>
              <a:t>Three Communication Models</a:t>
            </a:r>
            <a:endParaRPr lang="en-US" sz="1350" dirty="0"/>
          </a:p>
        </p:txBody>
      </p:sp>
      <p:sp>
        <p:nvSpPr>
          <p:cNvPr id="27" name="Shape 25"/>
          <p:cNvSpPr/>
          <p:nvPr/>
        </p:nvSpPr>
        <p:spPr>
          <a:xfrm>
            <a:off x="6311444" y="1699716"/>
            <a:ext cx="2534182" cy="1244997"/>
          </a:xfrm>
          <a:prstGeom prst="roundRect">
            <a:avLst>
              <a:gd name="adj" fmla="val 4708"/>
            </a:avLst>
          </a:prstGeom>
          <a:solidFill>
            <a:srgbClr val="D2D9F9"/>
          </a:solidFill>
          <a:ln w="6350">
            <a:solidFill>
              <a:srgbClr val="B8BFDF"/>
            </a:solidFill>
            <a:prstDash val="solid"/>
          </a:ln>
        </p:spPr>
      </p:sp>
      <p:sp>
        <p:nvSpPr>
          <p:cNvPr id="28" name="Text 26"/>
          <p:cNvSpPr/>
          <p:nvPr/>
        </p:nvSpPr>
        <p:spPr>
          <a:xfrm>
            <a:off x="6457292" y="1845568"/>
            <a:ext cx="2242486" cy="217984"/>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Corben" pitchFamily="34" charset="0"/>
                <a:ea typeface="Corben" pitchFamily="34" charset="-122"/>
                <a:cs typeface="Corben" pitchFamily="34" charset="-120"/>
              </a:rPr>
              <a:t>Linear (1948)</a:t>
            </a:r>
            <a:endParaRPr lang="en-US" sz="1350" dirty="0"/>
          </a:p>
        </p:txBody>
      </p:sp>
      <p:sp>
        <p:nvSpPr>
          <p:cNvPr id="29" name="Text 27"/>
          <p:cNvSpPr/>
          <p:nvPr/>
        </p:nvSpPr>
        <p:spPr>
          <a:xfrm>
            <a:off x="6457292" y="2181225"/>
            <a:ext cx="2242486" cy="617637"/>
          </a:xfrm>
          <a:prstGeom prst="rect">
            <a:avLst/>
          </a:prstGeom>
          <a:noFill/>
          <a:ln/>
        </p:spPr>
        <p:txBody>
          <a:bodyPr wrap="square" lIns="0" tIns="0" rIns="0" bIns="0" rtlCol="0" anchor="t">
            <a:normAutofit/>
          </a:bodyPr>
          <a:lstStyle/>
          <a:p>
            <a:pPr marL="0" indent="0" algn="l">
              <a:lnSpc>
                <a:spcPct val="123000"/>
              </a:lnSpc>
              <a:buNone/>
            </a:pPr>
            <a:r>
              <a:rPr lang="en-US" sz="1050" dirty="0">
                <a:solidFill>
                  <a:srgbClr val="000000"/>
                </a:solidFill>
                <a:latin typeface="Nobile" pitchFamily="34" charset="0"/>
                <a:ea typeface="Nobile" pitchFamily="34" charset="-122"/>
                <a:cs typeface="Nobile" pitchFamily="34" charset="-120"/>
              </a:rPr>
              <a:t>One-way: speaker speaks, listener listens. Flaw: ignores feedback.</a:t>
            </a:r>
            <a:endParaRPr lang="en-US" sz="1050" dirty="0"/>
          </a:p>
        </p:txBody>
      </p:sp>
      <p:sp>
        <p:nvSpPr>
          <p:cNvPr id="30" name="Shape 28"/>
          <p:cNvSpPr/>
          <p:nvPr/>
        </p:nvSpPr>
        <p:spPr>
          <a:xfrm>
            <a:off x="8963297" y="1699716"/>
            <a:ext cx="2534182" cy="1244997"/>
          </a:xfrm>
          <a:prstGeom prst="roundRect">
            <a:avLst>
              <a:gd name="adj" fmla="val 4708"/>
            </a:avLst>
          </a:prstGeom>
          <a:solidFill>
            <a:srgbClr val="D2D9F9"/>
          </a:solidFill>
          <a:ln w="6350">
            <a:solidFill>
              <a:srgbClr val="B8BFDF"/>
            </a:solidFill>
            <a:prstDash val="solid"/>
          </a:ln>
        </p:spPr>
      </p:sp>
      <p:sp>
        <p:nvSpPr>
          <p:cNvPr id="31" name="Text 29"/>
          <p:cNvSpPr/>
          <p:nvPr/>
        </p:nvSpPr>
        <p:spPr>
          <a:xfrm>
            <a:off x="9109145" y="1845568"/>
            <a:ext cx="2242486" cy="217984"/>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Corben" pitchFamily="34" charset="0"/>
                <a:ea typeface="Corben" pitchFamily="34" charset="-122"/>
                <a:cs typeface="Corben" pitchFamily="34" charset="-120"/>
              </a:rPr>
              <a:t>Interactive (1955)</a:t>
            </a:r>
            <a:endParaRPr lang="en-US" sz="1350" dirty="0"/>
          </a:p>
        </p:txBody>
      </p:sp>
      <p:sp>
        <p:nvSpPr>
          <p:cNvPr id="32" name="Text 30"/>
          <p:cNvSpPr/>
          <p:nvPr/>
        </p:nvSpPr>
        <p:spPr>
          <a:xfrm>
            <a:off x="9109145" y="2181225"/>
            <a:ext cx="2242486" cy="411758"/>
          </a:xfrm>
          <a:prstGeom prst="rect">
            <a:avLst/>
          </a:prstGeom>
          <a:noFill/>
          <a:ln/>
        </p:spPr>
        <p:txBody>
          <a:bodyPr wrap="square" lIns="0" tIns="0" rIns="0" bIns="0" rtlCol="0" anchor="t">
            <a:normAutofit/>
          </a:bodyPr>
          <a:lstStyle/>
          <a:p>
            <a:pPr marL="0" indent="0" algn="l">
              <a:lnSpc>
                <a:spcPct val="123000"/>
              </a:lnSpc>
              <a:buNone/>
            </a:pPr>
            <a:r>
              <a:rPr lang="en-US" sz="1050" dirty="0">
                <a:solidFill>
                  <a:srgbClr val="000000"/>
                </a:solidFill>
                <a:latin typeface="Nobile" pitchFamily="34" charset="0"/>
                <a:ea typeface="Nobile" pitchFamily="34" charset="-122"/>
                <a:cs typeface="Nobile" pitchFamily="34" charset="-120"/>
              </a:rPr>
              <a:t>Sender and receiver take turns; feedback is verbal or non-verbal.</a:t>
            </a:r>
            <a:endParaRPr lang="en-US" sz="1050" dirty="0"/>
          </a:p>
        </p:txBody>
      </p:sp>
      <p:sp>
        <p:nvSpPr>
          <p:cNvPr id="33" name="Shape 31"/>
          <p:cNvSpPr/>
          <p:nvPr/>
        </p:nvSpPr>
        <p:spPr>
          <a:xfrm>
            <a:off x="6311444" y="3062387"/>
            <a:ext cx="5186034" cy="1039118"/>
          </a:xfrm>
          <a:prstGeom prst="roundRect">
            <a:avLst>
              <a:gd name="adj" fmla="val 5640"/>
            </a:avLst>
          </a:prstGeom>
          <a:solidFill>
            <a:srgbClr val="D2D9F9"/>
          </a:solidFill>
          <a:ln w="6350">
            <a:solidFill>
              <a:srgbClr val="B8BFDF"/>
            </a:solidFill>
            <a:prstDash val="solid"/>
          </a:ln>
        </p:spPr>
      </p:sp>
      <p:sp>
        <p:nvSpPr>
          <p:cNvPr id="34" name="Text 32"/>
          <p:cNvSpPr/>
          <p:nvPr/>
        </p:nvSpPr>
        <p:spPr>
          <a:xfrm>
            <a:off x="6457292" y="3208238"/>
            <a:ext cx="4894338" cy="217984"/>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Corben" pitchFamily="34" charset="0"/>
                <a:ea typeface="Corben" pitchFamily="34" charset="-122"/>
                <a:cs typeface="Corben" pitchFamily="34" charset="-120"/>
              </a:rPr>
              <a:t>Transactional</a:t>
            </a:r>
            <a:endParaRPr lang="en-US" sz="1350" dirty="0"/>
          </a:p>
        </p:txBody>
      </p:sp>
      <p:sp>
        <p:nvSpPr>
          <p:cNvPr id="35" name="Text 33"/>
          <p:cNvSpPr/>
          <p:nvPr/>
        </p:nvSpPr>
        <p:spPr>
          <a:xfrm>
            <a:off x="6457292" y="3543895"/>
            <a:ext cx="4894338" cy="411758"/>
          </a:xfrm>
          <a:prstGeom prst="rect">
            <a:avLst/>
          </a:prstGeom>
          <a:noFill/>
          <a:ln/>
        </p:spPr>
        <p:txBody>
          <a:bodyPr wrap="square" lIns="0" tIns="0" rIns="0" bIns="0" rtlCol="0" anchor="t">
            <a:normAutofit/>
          </a:bodyPr>
          <a:lstStyle/>
          <a:p>
            <a:pPr marL="0" indent="0" algn="l">
              <a:lnSpc>
                <a:spcPct val="123000"/>
              </a:lnSpc>
              <a:buNone/>
            </a:pPr>
            <a:r>
              <a:rPr lang="en-US" sz="1050" dirty="0">
                <a:solidFill>
                  <a:srgbClr val="000000"/>
                </a:solidFill>
                <a:latin typeface="Nobile" pitchFamily="34" charset="0"/>
                <a:ea typeface="Nobile" pitchFamily="34" charset="-122"/>
                <a:cs typeface="Nobile" pitchFamily="34" charset="-120"/>
              </a:rPr>
              <a:t>Both parties simultaneously send and receive; accounts for noise, context, and continuous change.</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94734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1B1B27"/>
                </a:solidFill>
                <a:latin typeface="Corben" pitchFamily="34" charset="0"/>
                <a:ea typeface="Corben" pitchFamily="34" charset="-122"/>
                <a:cs typeface="Corben" pitchFamily="34" charset="-120"/>
              </a:rPr>
              <a:t>Effective Communication &amp; The 7 Cs</a:t>
            </a:r>
            <a:endParaRPr lang="en-US" sz="3250" dirty="0"/>
          </a:p>
        </p:txBody>
      </p:sp>
      <p:sp>
        <p:nvSpPr>
          <p:cNvPr id="3" name="Text 1"/>
          <p:cNvSpPr/>
          <p:nvPr/>
        </p:nvSpPr>
        <p:spPr>
          <a:xfrm>
            <a:off x="661475" y="1794768"/>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Effective communication produces results — the intended message is delivered clearly and desired feedback is achieved. It requires effort from both sender and receiver. Miscommunication is avoidable but, if undetected, causes confusion and wastes opportunities.</a:t>
            </a:r>
            <a:endParaRPr lang="en-US" sz="1300" dirty="0"/>
          </a:p>
        </p:txBody>
      </p:sp>
      <p:sp>
        <p:nvSpPr>
          <p:cNvPr id="4" name="Shape 2"/>
          <p:cNvSpPr/>
          <p:nvPr/>
        </p:nvSpPr>
        <p:spPr>
          <a:xfrm>
            <a:off x="661475" y="2510036"/>
            <a:ext cx="10868745" cy="3400623"/>
          </a:xfrm>
          <a:prstGeom prst="roundRect">
            <a:avLst>
              <a:gd name="adj" fmla="val 2043"/>
            </a:avLst>
          </a:prstGeom>
          <a:solidFill>
            <a:srgbClr val="D2D9F9"/>
          </a:solidFill>
          <a:ln w="6350">
            <a:solidFill>
              <a:srgbClr val="B8BFDF"/>
            </a:solidFill>
            <a:prstDash val="solid"/>
          </a:ln>
        </p:spPr>
      </p:sp>
      <p:sp>
        <p:nvSpPr>
          <p:cNvPr id="5" name="Shape 3"/>
          <p:cNvSpPr/>
          <p:nvPr/>
        </p:nvSpPr>
        <p:spPr>
          <a:xfrm>
            <a:off x="667825" y="2516386"/>
            <a:ext cx="3618616" cy="1217513"/>
          </a:xfrm>
          <a:custGeom>
            <a:avLst/>
            <a:gdLst/>
            <a:ahLst/>
            <a:cxnLst/>
            <a:rect l="l" t="t" r="r" b="b"/>
            <a:pathLst>
              <a:path w="3618616" h="1217513">
                <a:moveTo>
                  <a:pt x="57887" y="0"/>
                </a:moveTo>
                <a:lnTo>
                  <a:pt x="3618616" y="0"/>
                </a:lnTo>
                <a:lnTo>
                  <a:pt x="3618616" y="1217513"/>
                </a:lnTo>
                <a:lnTo>
                  <a:pt x="0" y="1217513"/>
                </a:lnTo>
                <a:lnTo>
                  <a:pt x="0" y="57888"/>
                </a:lnTo>
                <a:arcTo wR="57887" hR="57888" stAng="10800000" swAng="5400000"/>
                <a:close/>
              </a:path>
            </a:pathLst>
          </a:custGeom>
          <a:solidFill>
            <a:srgbClr val="D2D9F9"/>
          </a:solidFill>
          <a:ln/>
        </p:spPr>
      </p:sp>
      <p:sp>
        <p:nvSpPr>
          <p:cNvPr id="6" name="Text 4"/>
          <p:cNvSpPr/>
          <p:nvPr/>
        </p:nvSpPr>
        <p:spPr>
          <a:xfrm>
            <a:off x="833119" y="2681684"/>
            <a:ext cx="3288027"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Clear</a:t>
            </a:r>
            <a:endParaRPr lang="en-US" sz="1600" dirty="0"/>
          </a:p>
        </p:txBody>
      </p:sp>
      <p:sp>
        <p:nvSpPr>
          <p:cNvPr id="7" name="Text 5"/>
          <p:cNvSpPr/>
          <p:nvPr/>
        </p:nvSpPr>
        <p:spPr>
          <a:xfrm>
            <a:off x="833119" y="3039368"/>
            <a:ext cx="328802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Minimize ideas per sentence; be direct about your purpose.</a:t>
            </a:r>
            <a:endParaRPr lang="en-US" sz="1300" dirty="0"/>
          </a:p>
        </p:txBody>
      </p:sp>
      <p:sp>
        <p:nvSpPr>
          <p:cNvPr id="8" name="Shape 6"/>
          <p:cNvSpPr/>
          <p:nvPr/>
        </p:nvSpPr>
        <p:spPr>
          <a:xfrm>
            <a:off x="4286440" y="2516386"/>
            <a:ext cx="3618715" cy="1217513"/>
          </a:xfrm>
          <a:prstGeom prst="rect">
            <a:avLst/>
          </a:prstGeom>
          <a:solidFill>
            <a:srgbClr val="D2D9F9"/>
          </a:solidFill>
          <a:ln/>
        </p:spPr>
      </p:sp>
      <p:sp>
        <p:nvSpPr>
          <p:cNvPr id="9" name="Shape 7"/>
          <p:cNvSpPr/>
          <p:nvPr/>
        </p:nvSpPr>
        <p:spPr>
          <a:xfrm>
            <a:off x="4286440" y="2516386"/>
            <a:ext cx="19050" cy="1217513"/>
          </a:xfrm>
          <a:prstGeom prst="roundRect">
            <a:avLst>
              <a:gd name="adj" fmla="val 49999"/>
            </a:avLst>
          </a:prstGeom>
          <a:solidFill>
            <a:srgbClr val="B8BFDF"/>
          </a:solidFill>
          <a:ln/>
        </p:spPr>
      </p:sp>
      <p:sp>
        <p:nvSpPr>
          <p:cNvPr id="10" name="Text 8"/>
          <p:cNvSpPr/>
          <p:nvPr/>
        </p:nvSpPr>
        <p:spPr>
          <a:xfrm>
            <a:off x="4451735" y="2681684"/>
            <a:ext cx="328812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Concise</a:t>
            </a:r>
            <a:endParaRPr lang="en-US" sz="1600" dirty="0"/>
          </a:p>
        </p:txBody>
      </p:sp>
      <p:sp>
        <p:nvSpPr>
          <p:cNvPr id="11" name="Text 9"/>
          <p:cNvSpPr/>
          <p:nvPr/>
        </p:nvSpPr>
        <p:spPr>
          <a:xfrm>
            <a:off x="4451735" y="3039368"/>
            <a:ext cx="328812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Stick to the point — three sentences instead of six.</a:t>
            </a:r>
            <a:endParaRPr lang="en-US" sz="1300" dirty="0"/>
          </a:p>
        </p:txBody>
      </p:sp>
      <p:sp>
        <p:nvSpPr>
          <p:cNvPr id="12" name="Shape 10"/>
          <p:cNvSpPr/>
          <p:nvPr/>
        </p:nvSpPr>
        <p:spPr>
          <a:xfrm>
            <a:off x="7905155" y="2516386"/>
            <a:ext cx="3618715" cy="1217513"/>
          </a:xfrm>
          <a:custGeom>
            <a:avLst/>
            <a:gdLst/>
            <a:ahLst/>
            <a:cxnLst/>
            <a:rect l="l" t="t" r="r" b="b"/>
            <a:pathLst>
              <a:path w="3618715" h="1217513">
                <a:moveTo>
                  <a:pt x="0" y="0"/>
                </a:moveTo>
                <a:lnTo>
                  <a:pt x="3560828" y="0"/>
                </a:lnTo>
                <a:arcTo wR="57887" hR="57888" stAng="16200000" swAng="5400000"/>
                <a:lnTo>
                  <a:pt x="3618715" y="1217513"/>
                </a:lnTo>
                <a:lnTo>
                  <a:pt x="0" y="1217513"/>
                </a:lnTo>
                <a:lnTo>
                  <a:pt x="0" y="0"/>
                </a:lnTo>
                <a:close/>
              </a:path>
            </a:pathLst>
          </a:custGeom>
          <a:solidFill>
            <a:srgbClr val="D2D9F9"/>
          </a:solidFill>
          <a:ln/>
        </p:spPr>
      </p:sp>
      <p:sp>
        <p:nvSpPr>
          <p:cNvPr id="13" name="Shape 11"/>
          <p:cNvSpPr/>
          <p:nvPr/>
        </p:nvSpPr>
        <p:spPr>
          <a:xfrm>
            <a:off x="7905155" y="2516386"/>
            <a:ext cx="19050" cy="1217513"/>
          </a:xfrm>
          <a:prstGeom prst="roundRect">
            <a:avLst>
              <a:gd name="adj" fmla="val 49999"/>
            </a:avLst>
          </a:prstGeom>
          <a:solidFill>
            <a:srgbClr val="B8BFDF"/>
          </a:solidFill>
          <a:ln/>
        </p:spPr>
      </p:sp>
      <p:sp>
        <p:nvSpPr>
          <p:cNvPr id="14" name="Text 12"/>
          <p:cNvSpPr/>
          <p:nvPr/>
        </p:nvSpPr>
        <p:spPr>
          <a:xfrm>
            <a:off x="8070450" y="2681684"/>
            <a:ext cx="328812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Concrete</a:t>
            </a:r>
            <a:endParaRPr lang="en-US" sz="1600" dirty="0"/>
          </a:p>
        </p:txBody>
      </p:sp>
      <p:sp>
        <p:nvSpPr>
          <p:cNvPr id="15" name="Text 13"/>
          <p:cNvSpPr/>
          <p:nvPr/>
        </p:nvSpPr>
        <p:spPr>
          <a:xfrm>
            <a:off x="8070450" y="3039368"/>
            <a:ext cx="328812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Use vivid facts and details; give your audience a clear picture.</a:t>
            </a:r>
            <a:endParaRPr lang="en-US" sz="1300" dirty="0"/>
          </a:p>
        </p:txBody>
      </p:sp>
      <p:sp>
        <p:nvSpPr>
          <p:cNvPr id="16" name="Shape 14"/>
          <p:cNvSpPr/>
          <p:nvPr/>
        </p:nvSpPr>
        <p:spPr>
          <a:xfrm>
            <a:off x="667825" y="3733899"/>
            <a:ext cx="3618616" cy="1217513"/>
          </a:xfrm>
          <a:prstGeom prst="rect">
            <a:avLst/>
          </a:prstGeom>
          <a:solidFill>
            <a:srgbClr val="D2D9F9"/>
          </a:solidFill>
          <a:ln/>
        </p:spPr>
      </p:sp>
      <p:sp>
        <p:nvSpPr>
          <p:cNvPr id="17" name="Shape 15"/>
          <p:cNvSpPr/>
          <p:nvPr/>
        </p:nvSpPr>
        <p:spPr>
          <a:xfrm>
            <a:off x="667825" y="3733899"/>
            <a:ext cx="3618616" cy="19050"/>
          </a:xfrm>
          <a:prstGeom prst="roundRect">
            <a:avLst>
              <a:gd name="adj" fmla="val 49999"/>
            </a:avLst>
          </a:prstGeom>
          <a:solidFill>
            <a:srgbClr val="B8BFDF"/>
          </a:solidFill>
          <a:ln/>
        </p:spPr>
      </p:sp>
      <p:sp>
        <p:nvSpPr>
          <p:cNvPr id="18" name="Text 16"/>
          <p:cNvSpPr/>
          <p:nvPr/>
        </p:nvSpPr>
        <p:spPr>
          <a:xfrm>
            <a:off x="833119" y="3899198"/>
            <a:ext cx="3288027"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Correct</a:t>
            </a:r>
            <a:endParaRPr lang="en-US" sz="1600" dirty="0"/>
          </a:p>
        </p:txBody>
      </p:sp>
      <p:sp>
        <p:nvSpPr>
          <p:cNvPr id="19" name="Text 17"/>
          <p:cNvSpPr/>
          <p:nvPr/>
        </p:nvSpPr>
        <p:spPr>
          <a:xfrm>
            <a:off x="833119" y="4256881"/>
            <a:ext cx="3288027" cy="264616"/>
          </a:xfrm>
          <a:prstGeom prst="rect">
            <a:avLst/>
          </a:prstGeom>
          <a:noFill/>
          <a:ln/>
        </p:spPr>
        <p:txBody>
          <a:bodyPr wrap="none" lIns="0" tIns="0" rIns="0" bIns="0" rtlCol="0" anchor="t"/>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Fits your audience and is error-free.</a:t>
            </a:r>
            <a:endParaRPr lang="en-US" sz="1300" dirty="0"/>
          </a:p>
        </p:txBody>
      </p:sp>
      <p:sp>
        <p:nvSpPr>
          <p:cNvPr id="20" name="Shape 18"/>
          <p:cNvSpPr/>
          <p:nvPr/>
        </p:nvSpPr>
        <p:spPr>
          <a:xfrm>
            <a:off x="4286440" y="3733899"/>
            <a:ext cx="3618715" cy="1217513"/>
          </a:xfrm>
          <a:prstGeom prst="rect">
            <a:avLst/>
          </a:prstGeom>
          <a:solidFill>
            <a:srgbClr val="D2D9F9"/>
          </a:solidFill>
          <a:ln/>
        </p:spPr>
      </p:sp>
      <p:sp>
        <p:nvSpPr>
          <p:cNvPr id="21" name="Shape 19"/>
          <p:cNvSpPr/>
          <p:nvPr/>
        </p:nvSpPr>
        <p:spPr>
          <a:xfrm>
            <a:off x="4286440" y="3733899"/>
            <a:ext cx="19050" cy="1217513"/>
          </a:xfrm>
          <a:prstGeom prst="roundRect">
            <a:avLst>
              <a:gd name="adj" fmla="val 49999"/>
            </a:avLst>
          </a:prstGeom>
          <a:solidFill>
            <a:srgbClr val="B8BFDF"/>
          </a:solidFill>
          <a:ln/>
        </p:spPr>
      </p:sp>
      <p:sp>
        <p:nvSpPr>
          <p:cNvPr id="22" name="Shape 20"/>
          <p:cNvSpPr/>
          <p:nvPr/>
        </p:nvSpPr>
        <p:spPr>
          <a:xfrm>
            <a:off x="4286440" y="3733899"/>
            <a:ext cx="3618715" cy="19050"/>
          </a:xfrm>
          <a:prstGeom prst="roundRect">
            <a:avLst>
              <a:gd name="adj" fmla="val 49999"/>
            </a:avLst>
          </a:prstGeom>
          <a:solidFill>
            <a:srgbClr val="B8BFDF"/>
          </a:solidFill>
          <a:ln/>
        </p:spPr>
      </p:sp>
      <p:sp>
        <p:nvSpPr>
          <p:cNvPr id="23" name="Text 21"/>
          <p:cNvSpPr/>
          <p:nvPr/>
        </p:nvSpPr>
        <p:spPr>
          <a:xfrm>
            <a:off x="4451735" y="3899198"/>
            <a:ext cx="328812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Coherent</a:t>
            </a:r>
            <a:endParaRPr lang="en-US" sz="1600" dirty="0"/>
          </a:p>
        </p:txBody>
      </p:sp>
      <p:sp>
        <p:nvSpPr>
          <p:cNvPr id="24" name="Text 22"/>
          <p:cNvSpPr/>
          <p:nvPr/>
        </p:nvSpPr>
        <p:spPr>
          <a:xfrm>
            <a:off x="4451735" y="4256881"/>
            <a:ext cx="328812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All points are connected, logical, and consistent in tone.</a:t>
            </a:r>
            <a:endParaRPr lang="en-US" sz="1300" dirty="0"/>
          </a:p>
        </p:txBody>
      </p:sp>
      <p:sp>
        <p:nvSpPr>
          <p:cNvPr id="25" name="Shape 23"/>
          <p:cNvSpPr/>
          <p:nvPr/>
        </p:nvSpPr>
        <p:spPr>
          <a:xfrm>
            <a:off x="7905155" y="3733899"/>
            <a:ext cx="3618715" cy="1217513"/>
          </a:xfrm>
          <a:prstGeom prst="rect">
            <a:avLst/>
          </a:prstGeom>
          <a:solidFill>
            <a:srgbClr val="D2D9F9"/>
          </a:solidFill>
          <a:ln/>
        </p:spPr>
      </p:sp>
      <p:sp>
        <p:nvSpPr>
          <p:cNvPr id="26" name="Shape 24"/>
          <p:cNvSpPr/>
          <p:nvPr/>
        </p:nvSpPr>
        <p:spPr>
          <a:xfrm>
            <a:off x="7905155" y="3733899"/>
            <a:ext cx="19050" cy="1217513"/>
          </a:xfrm>
          <a:prstGeom prst="roundRect">
            <a:avLst>
              <a:gd name="adj" fmla="val 49999"/>
            </a:avLst>
          </a:prstGeom>
          <a:solidFill>
            <a:srgbClr val="B8BFDF"/>
          </a:solidFill>
          <a:ln/>
        </p:spPr>
      </p:sp>
      <p:sp>
        <p:nvSpPr>
          <p:cNvPr id="27" name="Shape 25"/>
          <p:cNvSpPr/>
          <p:nvPr/>
        </p:nvSpPr>
        <p:spPr>
          <a:xfrm>
            <a:off x="7905155" y="3733899"/>
            <a:ext cx="3618715" cy="19050"/>
          </a:xfrm>
          <a:prstGeom prst="roundRect">
            <a:avLst>
              <a:gd name="adj" fmla="val 49999"/>
            </a:avLst>
          </a:prstGeom>
          <a:solidFill>
            <a:srgbClr val="B8BFDF"/>
          </a:solidFill>
          <a:ln/>
        </p:spPr>
      </p:sp>
      <p:sp>
        <p:nvSpPr>
          <p:cNvPr id="28" name="Text 26"/>
          <p:cNvSpPr/>
          <p:nvPr/>
        </p:nvSpPr>
        <p:spPr>
          <a:xfrm>
            <a:off x="8070450" y="3899198"/>
            <a:ext cx="3288126"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Complete</a:t>
            </a:r>
            <a:endParaRPr lang="en-US" sz="1600" dirty="0"/>
          </a:p>
        </p:txBody>
      </p:sp>
      <p:sp>
        <p:nvSpPr>
          <p:cNvPr id="29" name="Text 27"/>
          <p:cNvSpPr/>
          <p:nvPr/>
        </p:nvSpPr>
        <p:spPr>
          <a:xfrm>
            <a:off x="8070450" y="4256881"/>
            <a:ext cx="328812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Include everything needed to inform and enable action.</a:t>
            </a:r>
            <a:endParaRPr lang="en-US" sz="1300" dirty="0"/>
          </a:p>
        </p:txBody>
      </p:sp>
      <p:sp>
        <p:nvSpPr>
          <p:cNvPr id="30" name="Shape 28"/>
          <p:cNvSpPr/>
          <p:nvPr/>
        </p:nvSpPr>
        <p:spPr>
          <a:xfrm>
            <a:off x="667825" y="4951413"/>
            <a:ext cx="10856046" cy="952897"/>
          </a:xfrm>
          <a:custGeom>
            <a:avLst/>
            <a:gdLst/>
            <a:ahLst/>
            <a:cxnLst/>
            <a:rect l="l" t="t" r="r" b="b"/>
            <a:pathLst>
              <a:path w="10856046" h="952897">
                <a:moveTo>
                  <a:pt x="0" y="0"/>
                </a:moveTo>
                <a:lnTo>
                  <a:pt x="10856046" y="0"/>
                </a:lnTo>
                <a:lnTo>
                  <a:pt x="10856046" y="895008"/>
                </a:lnTo>
                <a:arcTo wR="57887" hR="57888" stAng="0" swAng="5400000"/>
                <a:lnTo>
                  <a:pt x="57887" y="952897"/>
                </a:lnTo>
                <a:arcTo wR="57887" hR="57888" stAng="5400000" swAng="5400000"/>
                <a:lnTo>
                  <a:pt x="0" y="0"/>
                </a:lnTo>
                <a:close/>
              </a:path>
            </a:pathLst>
          </a:custGeom>
          <a:solidFill>
            <a:srgbClr val="D2D9F9"/>
          </a:solidFill>
          <a:ln/>
        </p:spPr>
      </p:sp>
      <p:sp>
        <p:nvSpPr>
          <p:cNvPr id="31" name="Shape 29"/>
          <p:cNvSpPr/>
          <p:nvPr/>
        </p:nvSpPr>
        <p:spPr>
          <a:xfrm>
            <a:off x="667825" y="4951413"/>
            <a:ext cx="10856046" cy="19050"/>
          </a:xfrm>
          <a:prstGeom prst="roundRect">
            <a:avLst>
              <a:gd name="adj" fmla="val 49999"/>
            </a:avLst>
          </a:prstGeom>
          <a:solidFill>
            <a:srgbClr val="B8BFDF"/>
          </a:solidFill>
          <a:ln/>
        </p:spPr>
      </p:sp>
      <p:sp>
        <p:nvSpPr>
          <p:cNvPr id="32" name="Text 30"/>
          <p:cNvSpPr/>
          <p:nvPr/>
        </p:nvSpPr>
        <p:spPr>
          <a:xfrm>
            <a:off x="833119" y="5116711"/>
            <a:ext cx="10525457" cy="258465"/>
          </a:xfrm>
          <a:prstGeom prst="rect">
            <a:avLst/>
          </a:prstGeom>
          <a:noFill/>
          <a:ln/>
        </p:spPr>
        <p:txBody>
          <a:bodyPr wrap="none" lIns="0" tIns="0" rIns="0" bIns="0" rtlCol="0" anchor="t"/>
          <a:lstStyle/>
          <a:p>
            <a:pPr marL="0" indent="0" algn="l">
              <a:lnSpc>
                <a:spcPct val="104000"/>
              </a:lnSpc>
              <a:buNone/>
            </a:pPr>
            <a:r>
              <a:rPr lang="en-US" sz="1600" dirty="0">
                <a:solidFill>
                  <a:srgbClr val="404155"/>
                </a:solidFill>
                <a:latin typeface="Corben" pitchFamily="34" charset="0"/>
                <a:ea typeface="Corben" pitchFamily="34" charset="-122"/>
                <a:cs typeface="Corben" pitchFamily="34" charset="-120"/>
              </a:rPr>
              <a:t>Courteous</a:t>
            </a:r>
            <a:endParaRPr lang="en-US" sz="1600" dirty="0"/>
          </a:p>
        </p:txBody>
      </p:sp>
      <p:sp>
        <p:nvSpPr>
          <p:cNvPr id="33" name="Text 31"/>
          <p:cNvSpPr/>
          <p:nvPr/>
        </p:nvSpPr>
        <p:spPr>
          <a:xfrm>
            <a:off x="833119" y="5474395"/>
            <a:ext cx="10525457" cy="264616"/>
          </a:xfrm>
          <a:prstGeom prst="rect">
            <a:avLst/>
          </a:prstGeom>
          <a:noFill/>
          <a:ln/>
        </p:spPr>
        <p:txBody>
          <a:bodyPr wrap="none" lIns="0" tIns="0" rIns="0" bIns="0" rtlCol="0" anchor="t"/>
          <a:lstStyle/>
          <a:p>
            <a:pPr marL="0" indent="0" algn="l">
              <a:lnSpc>
                <a:spcPct val="133000"/>
              </a:lnSpc>
              <a:buNone/>
            </a:pPr>
            <a:r>
              <a:rPr lang="en-US" sz="1300" dirty="0">
                <a:solidFill>
                  <a:srgbClr val="404155"/>
                </a:solidFill>
                <a:latin typeface="Nobile" pitchFamily="34" charset="0"/>
                <a:ea typeface="Nobile" pitchFamily="34" charset="-122"/>
                <a:cs typeface="Nobile" pitchFamily="34" charset="-120"/>
              </a:rPr>
              <a:t>Friendly, open, honest — empathetic to the receiver's viewpoint.</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518517"/>
            <a:ext cx="10868745" cy="492621"/>
          </a:xfrm>
          <a:prstGeom prst="rect">
            <a:avLst/>
          </a:prstGeom>
          <a:noFill/>
          <a:ln/>
        </p:spPr>
        <p:txBody>
          <a:bodyPr wrap="none" lIns="0" tIns="0" rIns="0" bIns="0" rtlCol="0" anchor="t"/>
          <a:lstStyle/>
          <a:p>
            <a:pPr marL="0" indent="0" algn="l">
              <a:lnSpc>
                <a:spcPct val="104000"/>
              </a:lnSpc>
              <a:buNone/>
            </a:pPr>
            <a:r>
              <a:rPr lang="en-US" sz="3100" dirty="0">
                <a:solidFill>
                  <a:srgbClr val="1B1B27"/>
                </a:solidFill>
                <a:latin typeface="Corben" pitchFamily="34" charset="0"/>
                <a:ea typeface="Corben" pitchFamily="34" charset="-122"/>
                <a:cs typeface="Corben" pitchFamily="34" charset="-120"/>
              </a:rPr>
              <a:t>How to Be a Good Communicator</a:t>
            </a:r>
            <a:endParaRPr lang="en-US" sz="3100" dirty="0"/>
          </a:p>
        </p:txBody>
      </p:sp>
      <p:sp>
        <p:nvSpPr>
          <p:cNvPr id="3" name="Shape 1"/>
          <p:cNvSpPr/>
          <p:nvPr/>
        </p:nvSpPr>
        <p:spPr>
          <a:xfrm>
            <a:off x="547971" y="1236464"/>
            <a:ext cx="5469098" cy="5103019"/>
          </a:xfrm>
          <a:prstGeom prst="roundRect">
            <a:avLst>
              <a:gd name="adj" fmla="val 2224"/>
            </a:avLst>
          </a:prstGeom>
          <a:solidFill>
            <a:srgbClr val="4967E9">
              <a:alpha val="95000"/>
            </a:srgbClr>
          </a:solidFill>
          <a:ln/>
        </p:spPr>
      </p:sp>
      <p:sp>
        <p:nvSpPr>
          <p:cNvPr id="4" name="Text 2"/>
          <p:cNvSpPr/>
          <p:nvPr/>
        </p:nvSpPr>
        <p:spPr>
          <a:xfrm>
            <a:off x="705527" y="1386681"/>
            <a:ext cx="5153987"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Key Skills</a:t>
            </a:r>
            <a:endParaRPr lang="en-US" sz="1550" dirty="0"/>
          </a:p>
        </p:txBody>
      </p:sp>
      <p:pic>
        <p:nvPicPr>
          <p:cNvPr id="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64561" y="1806773"/>
            <a:ext cx="236432" cy="236438"/>
          </a:xfrm>
          <a:prstGeom prst="rect">
            <a:avLst/>
          </a:prstGeom>
        </p:spPr>
      </p:pic>
      <p:sp>
        <p:nvSpPr>
          <p:cNvPr id="6" name="Text 3"/>
          <p:cNvSpPr/>
          <p:nvPr/>
        </p:nvSpPr>
        <p:spPr>
          <a:xfrm>
            <a:off x="1217681" y="1801912"/>
            <a:ext cx="4641833"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Express ideas clearly</a:t>
            </a:r>
            <a:endParaRPr lang="en-US" sz="155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xmlns="" r:embed="rId5"/>
              </a:ext>
            </a:extLst>
          </a:blip>
          <a:stretch>
            <a:fillRect/>
          </a:stretch>
        </p:blipFill>
        <p:spPr>
          <a:xfrm>
            <a:off x="764561" y="2584946"/>
            <a:ext cx="236432" cy="236438"/>
          </a:xfrm>
          <a:prstGeom prst="rect">
            <a:avLst/>
          </a:prstGeom>
        </p:spPr>
      </p:pic>
      <p:sp>
        <p:nvSpPr>
          <p:cNvPr id="8" name="Text 4"/>
          <p:cNvSpPr/>
          <p:nvPr/>
        </p:nvSpPr>
        <p:spPr>
          <a:xfrm>
            <a:off x="1217681" y="2580084"/>
            <a:ext cx="4641833"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Give and accept feedback openly</a:t>
            </a:r>
            <a:endParaRPr lang="en-US" sz="1550" dirty="0"/>
          </a:p>
        </p:txBody>
      </p:sp>
      <p:pic>
        <p:nvPicPr>
          <p:cNvPr id="9" name="Image 2" descr="preencoded.png"/>
          <p:cNvPicPr>
            <a:picLocks noChangeAspect="1"/>
          </p:cNvPicPr>
          <p:nvPr/>
        </p:nvPicPr>
        <p:blipFill>
          <a:blip r:embed="rId3">
            <a:extLst>
              <a:ext uri="{96DAC541-7B7A-43D3-8B79-37D633B846F1}">
                <asvg:svgBlip xmlns:asvg="http://schemas.microsoft.com/office/drawing/2016/SVG/main" xmlns="" r:embed="rId6"/>
              </a:ext>
            </a:extLst>
          </a:blip>
          <a:stretch>
            <a:fillRect/>
          </a:stretch>
        </p:blipFill>
        <p:spPr>
          <a:xfrm>
            <a:off x="764561" y="3363119"/>
            <a:ext cx="236432" cy="236438"/>
          </a:xfrm>
          <a:prstGeom prst="rect">
            <a:avLst/>
          </a:prstGeom>
        </p:spPr>
      </p:pic>
      <p:sp>
        <p:nvSpPr>
          <p:cNvPr id="10" name="Text 5"/>
          <p:cNvSpPr/>
          <p:nvPr/>
        </p:nvSpPr>
        <p:spPr>
          <a:xfrm>
            <a:off x="1217681" y="3358257"/>
            <a:ext cx="4641833"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Respect attitudes, opinions, and cultures</a:t>
            </a:r>
            <a:endParaRPr lang="en-US" sz="1550" dirty="0"/>
          </a:p>
        </p:txBody>
      </p:sp>
      <p:pic>
        <p:nvPicPr>
          <p:cNvPr id="11" name="Image 3" descr="preencoded.png"/>
          <p:cNvPicPr>
            <a:picLocks noChangeAspect="1"/>
          </p:cNvPicPr>
          <p:nvPr/>
        </p:nvPicPr>
        <p:blipFill>
          <a:blip r:embed="rId3">
            <a:extLst>
              <a:ext uri="{96DAC541-7B7A-43D3-8B79-37D633B846F1}">
                <asvg:svgBlip xmlns:asvg="http://schemas.microsoft.com/office/drawing/2016/SVG/main" xmlns="" r:embed="rId8"/>
              </a:ext>
            </a:extLst>
          </a:blip>
          <a:stretch>
            <a:fillRect/>
          </a:stretch>
        </p:blipFill>
        <p:spPr>
          <a:xfrm>
            <a:off x="764561" y="4141291"/>
            <a:ext cx="236432" cy="236438"/>
          </a:xfrm>
          <a:prstGeom prst="rect">
            <a:avLst/>
          </a:prstGeom>
        </p:spPr>
      </p:pic>
      <p:sp>
        <p:nvSpPr>
          <p:cNvPr id="12" name="Text 6"/>
          <p:cNvSpPr/>
          <p:nvPr/>
        </p:nvSpPr>
        <p:spPr>
          <a:xfrm>
            <a:off x="1217681" y="4136430"/>
            <a:ext cx="4641833"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Give full attention; encourage others to talk</a:t>
            </a:r>
            <a:endParaRPr lang="en-US" sz="1550" dirty="0"/>
          </a:p>
        </p:txBody>
      </p:sp>
      <p:pic>
        <p:nvPicPr>
          <p:cNvPr id="13" name="Image 4" descr="preencoded.png"/>
          <p:cNvPicPr>
            <a:picLocks noChangeAspect="1"/>
          </p:cNvPicPr>
          <p:nvPr/>
        </p:nvPicPr>
        <p:blipFill>
          <a:blip r:embed="rId3">
            <a:extLst>
              <a:ext uri="{96DAC541-7B7A-43D3-8B79-37D633B846F1}">
                <asvg:svgBlip xmlns:asvg="http://schemas.microsoft.com/office/drawing/2016/SVG/main" xmlns="" r:embed="rId10"/>
              </a:ext>
            </a:extLst>
          </a:blip>
          <a:stretch>
            <a:fillRect/>
          </a:stretch>
        </p:blipFill>
        <p:spPr>
          <a:xfrm>
            <a:off x="764561" y="4919464"/>
            <a:ext cx="236432" cy="236438"/>
          </a:xfrm>
          <a:prstGeom prst="rect">
            <a:avLst/>
          </a:prstGeom>
        </p:spPr>
      </p:pic>
      <p:sp>
        <p:nvSpPr>
          <p:cNvPr id="14" name="Text 7"/>
          <p:cNvSpPr/>
          <p:nvPr/>
        </p:nvSpPr>
        <p:spPr>
          <a:xfrm>
            <a:off x="1217681" y="4914602"/>
            <a:ext cx="4641833"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Be empathetic and build trust</a:t>
            </a:r>
            <a:endParaRPr lang="en-US" sz="1550" dirty="0"/>
          </a:p>
        </p:txBody>
      </p:sp>
      <p:pic>
        <p:nvPicPr>
          <p:cNvPr id="15" name="Image 5" descr="preencoded.png"/>
          <p:cNvPicPr>
            <a:picLocks noChangeAspect="1"/>
          </p:cNvPicPr>
          <p:nvPr/>
        </p:nvPicPr>
        <p:blipFill>
          <a:blip r:embed="rId3">
            <a:extLst>
              <a:ext uri="{96DAC541-7B7A-43D3-8B79-37D633B846F1}">
                <asvg:svgBlip xmlns:asvg="http://schemas.microsoft.com/office/drawing/2016/SVG/main" xmlns="" r:embed="rId12"/>
              </a:ext>
            </a:extLst>
          </a:blip>
          <a:stretch>
            <a:fillRect/>
          </a:stretch>
        </p:blipFill>
        <p:spPr>
          <a:xfrm>
            <a:off x="764561" y="5697637"/>
            <a:ext cx="236432" cy="236438"/>
          </a:xfrm>
          <a:prstGeom prst="rect">
            <a:avLst/>
          </a:prstGeom>
        </p:spPr>
      </p:pic>
      <p:sp>
        <p:nvSpPr>
          <p:cNvPr id="16" name="Text 8"/>
          <p:cNvSpPr/>
          <p:nvPr/>
        </p:nvSpPr>
        <p:spPr>
          <a:xfrm>
            <a:off x="1217681" y="5692775"/>
            <a:ext cx="4641833" cy="24626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Corben" pitchFamily="34" charset="0"/>
                <a:ea typeface="Corben" pitchFamily="34" charset="-122"/>
                <a:cs typeface="Corben" pitchFamily="34" charset="-120"/>
              </a:rPr>
              <a:t>Follow through on commitments</a:t>
            </a:r>
            <a:endParaRPr lang="en-US" sz="1550" dirty="0"/>
          </a:p>
        </p:txBody>
      </p:sp>
      <p:sp>
        <p:nvSpPr>
          <p:cNvPr id="17" name="Text 9"/>
          <p:cNvSpPr/>
          <p:nvPr/>
        </p:nvSpPr>
        <p:spPr>
          <a:xfrm>
            <a:off x="6294478" y="1386681"/>
            <a:ext cx="5242092" cy="246261"/>
          </a:xfrm>
          <a:prstGeom prst="rect">
            <a:avLst/>
          </a:prstGeom>
          <a:noFill/>
          <a:ln/>
        </p:spPr>
        <p:txBody>
          <a:bodyPr wrap="none" lIns="0" tIns="0" rIns="0" bIns="0" rtlCol="0" anchor="t"/>
          <a:lstStyle/>
          <a:p>
            <a:pPr marL="0" indent="0" algn="l">
              <a:lnSpc>
                <a:spcPct val="104000"/>
              </a:lnSpc>
              <a:buNone/>
            </a:pPr>
            <a:r>
              <a:rPr lang="en-US" sz="1550" dirty="0">
                <a:solidFill>
                  <a:srgbClr val="1B1B27"/>
                </a:solidFill>
                <a:latin typeface="Corben" pitchFamily="34" charset="0"/>
                <a:ea typeface="Corben" pitchFamily="34" charset="-122"/>
                <a:cs typeface="Corben" pitchFamily="34" charset="-120"/>
              </a:rPr>
              <a:t>Effective Communication Skills Include</a:t>
            </a:r>
            <a:endParaRPr lang="en-US" sz="1550" dirty="0"/>
          </a:p>
        </p:txBody>
      </p:sp>
      <p:sp>
        <p:nvSpPr>
          <p:cNvPr id="18" name="Shape 10"/>
          <p:cNvSpPr/>
          <p:nvPr/>
        </p:nvSpPr>
        <p:spPr>
          <a:xfrm>
            <a:off x="6294478" y="1801912"/>
            <a:ext cx="2545889" cy="845741"/>
          </a:xfrm>
          <a:prstGeom prst="roundRect">
            <a:avLst>
              <a:gd name="adj" fmla="val 7828"/>
            </a:avLst>
          </a:prstGeom>
          <a:solidFill>
            <a:srgbClr val="F9F9FF">
              <a:alpha val="95000"/>
            </a:srgbClr>
          </a:solidFill>
          <a:ln w="19050">
            <a:solidFill>
              <a:srgbClr val="B8BFDF"/>
            </a:solidFill>
            <a:prstDash val="solid"/>
          </a:ln>
        </p:spPr>
      </p:sp>
      <p:sp>
        <p:nvSpPr>
          <p:cNvPr id="19" name="Text 11"/>
          <p:cNvSpPr/>
          <p:nvPr/>
        </p:nvSpPr>
        <p:spPr>
          <a:xfrm>
            <a:off x="6471083" y="1978521"/>
            <a:ext cx="2192680" cy="492522"/>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404155"/>
                </a:solidFill>
                <a:latin typeface="Corben" pitchFamily="34" charset="0"/>
                <a:ea typeface="Corben" pitchFamily="34" charset="-122"/>
                <a:cs typeface="Corben" pitchFamily="34" charset="-120"/>
              </a:rPr>
              <a:t>Eye contact &amp; visible mouth</a:t>
            </a:r>
            <a:endParaRPr lang="en-US" sz="1550" dirty="0"/>
          </a:p>
        </p:txBody>
      </p:sp>
      <p:sp>
        <p:nvSpPr>
          <p:cNvPr id="20" name="Shape 12"/>
          <p:cNvSpPr/>
          <p:nvPr/>
        </p:nvSpPr>
        <p:spPr>
          <a:xfrm>
            <a:off x="8990581" y="1801912"/>
            <a:ext cx="2545989" cy="845741"/>
          </a:xfrm>
          <a:prstGeom prst="roundRect">
            <a:avLst>
              <a:gd name="adj" fmla="val 7828"/>
            </a:avLst>
          </a:prstGeom>
          <a:solidFill>
            <a:srgbClr val="F9F9FF">
              <a:alpha val="95000"/>
            </a:srgbClr>
          </a:solidFill>
          <a:ln w="19050">
            <a:solidFill>
              <a:srgbClr val="B8BFDF"/>
            </a:solidFill>
            <a:prstDash val="solid"/>
          </a:ln>
        </p:spPr>
      </p:sp>
      <p:sp>
        <p:nvSpPr>
          <p:cNvPr id="21" name="Text 13"/>
          <p:cNvSpPr/>
          <p:nvPr/>
        </p:nvSpPr>
        <p:spPr>
          <a:xfrm>
            <a:off x="9167186" y="1978521"/>
            <a:ext cx="2192779" cy="492522"/>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404155"/>
                </a:solidFill>
                <a:latin typeface="Corben" pitchFamily="34" charset="0"/>
                <a:ea typeface="Corben" pitchFamily="34" charset="-122"/>
                <a:cs typeface="Corben" pitchFamily="34" charset="-120"/>
              </a:rPr>
              <a:t>Body language awareness</a:t>
            </a:r>
            <a:endParaRPr lang="en-US" sz="1550" dirty="0"/>
          </a:p>
        </p:txBody>
      </p:sp>
      <p:sp>
        <p:nvSpPr>
          <p:cNvPr id="22" name="Shape 14"/>
          <p:cNvSpPr/>
          <p:nvPr/>
        </p:nvSpPr>
        <p:spPr>
          <a:xfrm>
            <a:off x="6294478" y="2797870"/>
            <a:ext cx="2545889" cy="845741"/>
          </a:xfrm>
          <a:prstGeom prst="roundRect">
            <a:avLst>
              <a:gd name="adj" fmla="val 7828"/>
            </a:avLst>
          </a:prstGeom>
          <a:solidFill>
            <a:srgbClr val="F9F9FF">
              <a:alpha val="95000"/>
            </a:srgbClr>
          </a:solidFill>
          <a:ln w="19050">
            <a:solidFill>
              <a:srgbClr val="B8BFDF"/>
            </a:solidFill>
            <a:prstDash val="solid"/>
          </a:ln>
        </p:spPr>
      </p:sp>
      <p:sp>
        <p:nvSpPr>
          <p:cNvPr id="23" name="Text 15"/>
          <p:cNvSpPr/>
          <p:nvPr/>
        </p:nvSpPr>
        <p:spPr>
          <a:xfrm>
            <a:off x="6471083" y="2974479"/>
            <a:ext cx="2192680" cy="246261"/>
          </a:xfrm>
          <a:prstGeom prst="rect">
            <a:avLst/>
          </a:prstGeom>
          <a:noFill/>
          <a:ln/>
        </p:spPr>
        <p:txBody>
          <a:bodyPr wrap="none" lIns="0" tIns="0" rIns="0" bIns="0" rtlCol="0" anchor="t"/>
          <a:lstStyle/>
          <a:p>
            <a:pPr marL="0" indent="0" algn="l">
              <a:lnSpc>
                <a:spcPct val="104000"/>
              </a:lnSpc>
              <a:buNone/>
            </a:pPr>
            <a:r>
              <a:rPr lang="en-US" sz="1550" dirty="0">
                <a:solidFill>
                  <a:srgbClr val="404155"/>
                </a:solidFill>
                <a:latin typeface="Corben" pitchFamily="34" charset="0"/>
                <a:ea typeface="Corben" pitchFamily="34" charset="-122"/>
                <a:cs typeface="Corben" pitchFamily="34" charset="-120"/>
              </a:rPr>
              <a:t>Use of silence &amp; smiling</a:t>
            </a:r>
            <a:endParaRPr lang="en-US" sz="1550" dirty="0"/>
          </a:p>
        </p:txBody>
      </p:sp>
      <p:sp>
        <p:nvSpPr>
          <p:cNvPr id="24" name="Shape 16"/>
          <p:cNvSpPr/>
          <p:nvPr/>
        </p:nvSpPr>
        <p:spPr>
          <a:xfrm>
            <a:off x="8990581" y="2797870"/>
            <a:ext cx="2545989" cy="845741"/>
          </a:xfrm>
          <a:prstGeom prst="roundRect">
            <a:avLst>
              <a:gd name="adj" fmla="val 7828"/>
            </a:avLst>
          </a:prstGeom>
          <a:solidFill>
            <a:srgbClr val="F9F9FF">
              <a:alpha val="95000"/>
            </a:srgbClr>
          </a:solidFill>
          <a:ln w="19050">
            <a:solidFill>
              <a:srgbClr val="B8BFDF"/>
            </a:solidFill>
            <a:prstDash val="solid"/>
          </a:ln>
        </p:spPr>
      </p:sp>
      <p:sp>
        <p:nvSpPr>
          <p:cNvPr id="25" name="Text 17"/>
          <p:cNvSpPr/>
          <p:nvPr/>
        </p:nvSpPr>
        <p:spPr>
          <a:xfrm>
            <a:off x="9167186" y="2974479"/>
            <a:ext cx="2192779" cy="492522"/>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404155"/>
                </a:solidFill>
                <a:latin typeface="Corben" pitchFamily="34" charset="0"/>
                <a:ea typeface="Corben" pitchFamily="34" charset="-122"/>
                <a:cs typeface="Corben" pitchFamily="34" charset="-120"/>
              </a:rPr>
              <a:t>Checking for understanding</a:t>
            </a:r>
            <a:endParaRPr lang="en-US" sz="1550" dirty="0"/>
          </a:p>
        </p:txBody>
      </p:sp>
      <p:sp>
        <p:nvSpPr>
          <p:cNvPr id="26" name="Shape 18"/>
          <p:cNvSpPr/>
          <p:nvPr/>
        </p:nvSpPr>
        <p:spPr>
          <a:xfrm>
            <a:off x="6294478" y="3793827"/>
            <a:ext cx="2545889" cy="845741"/>
          </a:xfrm>
          <a:prstGeom prst="roundRect">
            <a:avLst>
              <a:gd name="adj" fmla="val 7828"/>
            </a:avLst>
          </a:prstGeom>
          <a:solidFill>
            <a:srgbClr val="F9F9FF">
              <a:alpha val="95000"/>
            </a:srgbClr>
          </a:solidFill>
          <a:ln w="19050">
            <a:solidFill>
              <a:srgbClr val="B8BFDF"/>
            </a:solidFill>
            <a:prstDash val="solid"/>
          </a:ln>
        </p:spPr>
      </p:sp>
      <p:sp>
        <p:nvSpPr>
          <p:cNvPr id="27" name="Text 19"/>
          <p:cNvSpPr/>
          <p:nvPr/>
        </p:nvSpPr>
        <p:spPr>
          <a:xfrm>
            <a:off x="6471083" y="3970437"/>
            <a:ext cx="2192680" cy="492522"/>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404155"/>
                </a:solidFill>
                <a:latin typeface="Corben" pitchFamily="34" charset="0"/>
                <a:ea typeface="Corben" pitchFamily="34" charset="-122"/>
                <a:cs typeface="Corben" pitchFamily="34" charset="-120"/>
              </a:rPr>
              <a:t>Summarizing &amp; asking questions</a:t>
            </a:r>
            <a:endParaRPr lang="en-US" sz="1550" dirty="0"/>
          </a:p>
        </p:txBody>
      </p:sp>
      <p:sp>
        <p:nvSpPr>
          <p:cNvPr id="28" name="Shape 20"/>
          <p:cNvSpPr/>
          <p:nvPr/>
        </p:nvSpPr>
        <p:spPr>
          <a:xfrm>
            <a:off x="8990581" y="3793827"/>
            <a:ext cx="2545989" cy="845741"/>
          </a:xfrm>
          <a:prstGeom prst="roundRect">
            <a:avLst>
              <a:gd name="adj" fmla="val 7828"/>
            </a:avLst>
          </a:prstGeom>
          <a:solidFill>
            <a:srgbClr val="F9F9FF">
              <a:alpha val="95000"/>
            </a:srgbClr>
          </a:solidFill>
          <a:ln w="19050">
            <a:solidFill>
              <a:srgbClr val="B8BFDF"/>
            </a:solidFill>
            <a:prstDash val="solid"/>
          </a:ln>
        </p:spPr>
      </p:sp>
      <p:sp>
        <p:nvSpPr>
          <p:cNvPr id="29" name="Text 21"/>
          <p:cNvSpPr/>
          <p:nvPr/>
        </p:nvSpPr>
        <p:spPr>
          <a:xfrm>
            <a:off x="9167186" y="3970437"/>
            <a:ext cx="2192779" cy="492522"/>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404155"/>
                </a:solidFill>
                <a:latin typeface="Corben" pitchFamily="34" charset="0"/>
                <a:ea typeface="Corben" pitchFamily="34" charset="-122"/>
                <a:cs typeface="Corben" pitchFamily="34" charset="-120"/>
              </a:rPr>
              <a:t>Encouragement to continue</a:t>
            </a:r>
            <a:endParaRPr lang="en-US" sz="1550" dirty="0"/>
          </a:p>
        </p:txBody>
      </p:sp>
      <p:sp>
        <p:nvSpPr>
          <p:cNvPr id="30" name="Shape 22"/>
          <p:cNvSpPr/>
          <p:nvPr/>
        </p:nvSpPr>
        <p:spPr>
          <a:xfrm>
            <a:off x="6294478" y="4808538"/>
            <a:ext cx="5242092" cy="1087834"/>
          </a:xfrm>
          <a:prstGeom prst="roundRect">
            <a:avLst>
              <a:gd name="adj" fmla="val 6086"/>
            </a:avLst>
          </a:prstGeom>
          <a:solidFill>
            <a:srgbClr val="D2D9F9"/>
          </a:solidFill>
          <a:ln/>
        </p:spPr>
      </p:sp>
      <p:pic>
        <p:nvPicPr>
          <p:cNvPr id="31" name="Image 6" descr="preencoded.png"/>
          <p:cNvPicPr>
            <a:picLocks noChangeAspect="1"/>
          </p:cNvPicPr>
          <p:nvPr/>
        </p:nvPicPr>
        <p:blipFill>
          <a:blip r:embed="rId13"/>
          <a:stretch>
            <a:fillRect/>
          </a:stretch>
        </p:blipFill>
        <p:spPr>
          <a:xfrm>
            <a:off x="6452034" y="5025330"/>
            <a:ext cx="197044" cy="157559"/>
          </a:xfrm>
          <a:prstGeom prst="rect">
            <a:avLst/>
          </a:prstGeom>
        </p:spPr>
      </p:pic>
      <p:sp>
        <p:nvSpPr>
          <p:cNvPr id="32" name="Text 23"/>
          <p:cNvSpPr/>
          <p:nvPr/>
        </p:nvSpPr>
        <p:spPr>
          <a:xfrm>
            <a:off x="6806633" y="4983063"/>
            <a:ext cx="4572382" cy="738783"/>
          </a:xfrm>
          <a:prstGeom prst="rect">
            <a:avLst/>
          </a:prstGeom>
          <a:noFill/>
          <a:ln/>
        </p:spPr>
        <p:txBody>
          <a:bodyPr wrap="square" lIns="0" tIns="0" rIns="0" bIns="0" rtlCol="0" anchor="t">
            <a:normAutofit/>
          </a:bodyPr>
          <a:lstStyle/>
          <a:p>
            <a:pPr marL="0" indent="0" algn="l">
              <a:lnSpc>
                <a:spcPct val="130000"/>
              </a:lnSpc>
              <a:buNone/>
            </a:pPr>
            <a:r>
              <a:rPr lang="en-US" sz="1200" dirty="0">
                <a:solidFill>
                  <a:srgbClr val="000000"/>
                </a:solidFill>
                <a:latin typeface="Nobile" pitchFamily="34" charset="0"/>
                <a:ea typeface="Nobile" pitchFamily="34" charset="-122"/>
                <a:cs typeface="Nobile" pitchFamily="34" charset="-120"/>
              </a:rPr>
              <a:t>Communication is successful only when both sender and receiver reach a </a:t>
            </a:r>
            <a:r>
              <a:rPr lang="en-US" sz="1200" b="1" dirty="0">
                <a:solidFill>
                  <a:srgbClr val="000000"/>
                </a:solidFill>
                <a:latin typeface="Nobile Bold" pitchFamily="34" charset="0"/>
                <a:ea typeface="Nobile Bold" pitchFamily="34" charset="-122"/>
                <a:cs typeface="Nobile Bold" pitchFamily="34" charset="-120"/>
              </a:rPr>
              <a:t>common understanding</a:t>
            </a:r>
            <a:r>
              <a:rPr lang="en-US" sz="1200" dirty="0">
                <a:solidFill>
                  <a:srgbClr val="000000"/>
                </a:solidFill>
                <a:latin typeface="Nobile" pitchFamily="34" charset="0"/>
                <a:ea typeface="Nobile" pitchFamily="34" charset="-122"/>
                <a:cs typeface="Nobile" pitchFamily="34" charset="-120"/>
              </a:rPr>
              <a:t> as a result of the process.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1125</Words>
  <Application>Microsoft Office PowerPoint</Application>
  <PresentationFormat>Widescreen</PresentationFormat>
  <Paragraphs>134</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Corben</vt:lpstr>
      <vt:lpstr>Calibri</vt:lpstr>
      <vt:lpstr>Nobile</vt:lpstr>
      <vt:lpstr>Arial</vt:lpstr>
      <vt:lpstr>Nobile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Nur Hussein Sheikhdon</cp:lastModifiedBy>
  <cp:revision>1</cp:revision>
  <dcterms:created xsi:type="dcterms:W3CDTF">2026-08-23T05:57:05Z</dcterms:created>
  <dcterms:modified xsi:type="dcterms:W3CDTF">2026-09-02T14:14:10Z</dcterms:modified>
</cp:coreProperties>
</file>