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true" autoCompressPictures="0" embedTrueTypeFonts="true">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12191695" cy="6858000"/>
  <p:notesSz cx="6858000" cy="12191695"/>
  <p:embeddedFontLst>
    <p:embeddedFont>
      <p:font typeface="Corben"/>
      <p:regular r:id="rId201314"/>
    </p:embeddedFont>
    <p:embeddedFont>
      <p:font typeface="Corben Bold"/>
      <p:regular r:id="rId201315"/>
    </p:embeddedFont>
    <p:embeddedFont>
      <p:font typeface="Nobile"/>
      <p:regular r:id="rId201316"/>
    </p:embeddedFont>
    <p:embeddedFont>
      <p:font typeface="Nobile Bold"/>
      <p:regular r:id="rId20131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201314" Target="fonts/201314.fntdata" Type="http://schemas.openxmlformats.org/officeDocument/2006/relationships/font"/><Relationship Id="rId201315" Target="fonts/201315.fntdata" Type="http://schemas.openxmlformats.org/officeDocument/2006/relationships/font"/><Relationship Id="rId201316" Target="fonts/201316.fntdata" Type="http://schemas.openxmlformats.org/officeDocument/2006/relationships/font"/><Relationship Id="rId201317" Target="fonts/201317.fntdata" Type="http://schemas.openxmlformats.org/officeDocument/2006/relationships/font"/><Relationship Id="rId201318" Target="fonts/201318.fntdata" Type="http://schemas.openxmlformats.org/officeDocument/2006/relationships/font"/><Relationship Id="rId201319" Target="fonts/201319.fntdata" Type="http://schemas.openxmlformats.org/officeDocument/2006/relationships/font"/><Relationship Id="rId201320" Target="fonts/201320.fntdata" Type="http://schemas.openxmlformats.org/officeDocument/2006/relationships/font"/><Relationship Id="rId201321" Target="fonts/201321.fntdata" Type="http://schemas.openxmlformats.org/officeDocument/2006/relationships/font"/></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gamma.app/?utm_source=made-with-gamma" TargetMode="External"/><Relationship Id="rId1" Type="http://schemas.openxmlformats.org/officeDocument/2006/relationships/image" Target="../media/image-1002-1.jpeg"/><Relationship Id="rId2" Type="http://schemas.openxmlformats.org/officeDocument/2006/relationships/image" Target="../media/image-1002-2.png"/><Relationship Id="rId4"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F9F9FF">
              <a:alpha val="95000"/>
            </a:srgbClr>
          </a:solidFill>
          <a:ln/>
        </p:spPr>
      </p:sp>
      <p:pic>
        <p:nvPicPr>
          <p:cNvPr id="4" name="Image 1" descr="preencoded.png">
            <a:hlinkClick r:id="rId3" tooltip=""/>
          </p:cNvPr>
          <p:cNvPicPr>
            <a:picLocks noChangeAspect="1"/>
          </p:cNvPicPr>
          <p:nvPr/>
        </p:nvPicPr>
        <p:blipFill>
          <a:blip r:embed="rId2"/>
          <a:stretch>
            <a:fillRect/>
          </a:stretch>
        </p:blipFill>
        <p:spPr>
          <a:xfrm>
            <a:off x="11076875" y="6558991"/>
            <a:ext cx="1071843" cy="256032"/>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slideLayout" Target="../slideLayouts/slideLayout2.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svg"/><Relationship Id="rId4" Type="http://schemas.openxmlformats.org/officeDocument/2006/relationships/image" Target="../media/image-4-2.png"/><Relationship Id="rId5" Type="http://schemas.openxmlformats.org/officeDocument/2006/relationships/image" Target="../media/image-4-3.svg"/><Relationship Id="rId6" Type="http://schemas.openxmlformats.org/officeDocument/2006/relationships/image" Target="../media/image-4-6.png"/><Relationship Id="rId7" Type="http://schemas.openxmlformats.org/officeDocument/2006/relationships/image" Target="../media/image-4-7.svg"/><Relationship Id="rId8" Type="http://schemas.openxmlformats.org/officeDocument/2006/relationships/slideLayout" Target="../slideLayouts/slideLayout2.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svg"/><Relationship Id="rId3" Type="http://schemas.openxmlformats.org/officeDocument/2006/relationships/image" Target="../media/image-5-1.png"/><Relationship Id="rId4" Type="http://schemas.openxmlformats.org/officeDocument/2006/relationships/image" Target="../media/image-5-2.svg"/><Relationship Id="rId5" Type="http://schemas.openxmlformats.org/officeDocument/2006/relationships/image" Target="../media/image-5-1.png"/><Relationship Id="rId6" Type="http://schemas.openxmlformats.org/officeDocument/2006/relationships/image" Target="../media/image-5-2.svg"/><Relationship Id="rId7" Type="http://schemas.openxmlformats.org/officeDocument/2006/relationships/slideLayout" Target="../slideLayouts/slideLayout2.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svg"/><Relationship Id="rId3" Type="http://schemas.openxmlformats.org/officeDocument/2006/relationships/image" Target="../media/image-7-3.png"/><Relationship Id="rId4" Type="http://schemas.openxmlformats.org/officeDocument/2006/relationships/image" Target="../media/image-7-4.svg"/><Relationship Id="rId5" Type="http://schemas.openxmlformats.org/officeDocument/2006/relationships/image" Target="../media/image-7-5.png"/><Relationship Id="rId6" Type="http://schemas.openxmlformats.org/officeDocument/2006/relationships/image" Target="../media/image-7-6.svg"/><Relationship Id="rId7" Type="http://schemas.openxmlformats.org/officeDocument/2006/relationships/image" Target="../media/image-7-7.png"/><Relationship Id="rId8" Type="http://schemas.openxmlformats.org/officeDocument/2006/relationships/image" Target="../media/image-7-8.svg"/><Relationship Id="rId9" Type="http://schemas.openxmlformats.org/officeDocument/2006/relationships/slideLayout" Target="../slideLayouts/slideLayout2.xml"/><Relationship Id="rId10"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svg"/><Relationship Id="rId3" Type="http://schemas.openxmlformats.org/officeDocument/2006/relationships/image" Target="../media/image-10-1.png"/><Relationship Id="rId4" Type="http://schemas.openxmlformats.org/officeDocument/2006/relationships/image" Target="../media/image-10-2.svg"/><Relationship Id="rId5" Type="http://schemas.openxmlformats.org/officeDocument/2006/relationships/image" Target="../media/image-10-5.png"/><Relationship Id="rId6" Type="http://schemas.openxmlformats.org/officeDocument/2006/relationships/slideLayout" Target="../slideLayouts/slideLayout2.xml"/><Relationship Id="rId7"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2430959"/>
            <a:ext cx="6296860"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Chapter 10: Documentation</a:t>
            </a:r>
            <a:endParaRPr lang="en-US" sz="3250" dirty="0"/>
          </a:p>
        </p:txBody>
      </p:sp>
      <p:sp>
        <p:nvSpPr>
          <p:cNvPr id="4" name="Text 1"/>
          <p:cNvSpPr/>
          <p:nvPr/>
        </p:nvSpPr>
        <p:spPr>
          <a:xfrm>
            <a:off x="5233360" y="3195737"/>
            <a:ext cx="6296860"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A comprehensive guide to citation styles, referencing, and academic integrity — based on the APA framework used at Amoud University and Somaville University, Faculty of Computer Science.</a:t>
            </a:r>
            <a:endParaRPr lang="en-US" sz="1300" dirty="0"/>
          </a:p>
        </p:txBody>
      </p:sp>
      <p:sp>
        <p:nvSpPr>
          <p:cNvPr id="5" name="Shape 2"/>
          <p:cNvSpPr/>
          <p:nvPr/>
        </p:nvSpPr>
        <p:spPr>
          <a:xfrm>
            <a:off x="5233360" y="4175621"/>
            <a:ext cx="1526541" cy="251420"/>
          </a:xfrm>
          <a:prstGeom prst="roundRect">
            <a:avLst>
              <a:gd name="adj" fmla="val 22103"/>
            </a:avLst>
          </a:prstGeom>
          <a:solidFill>
            <a:srgbClr val="D2D9F9"/>
          </a:solidFill>
          <a:ln/>
        </p:spPr>
      </p:sp>
      <p:sp>
        <p:nvSpPr>
          <p:cNvPr id="6" name="Text 3"/>
          <p:cNvSpPr/>
          <p:nvPr/>
        </p:nvSpPr>
        <p:spPr>
          <a:xfrm>
            <a:off x="5332577" y="4225230"/>
            <a:ext cx="1937694" cy="152202"/>
          </a:xfrm>
          <a:prstGeom prst="rect">
            <a:avLst/>
          </a:prstGeom>
          <a:noFill/>
          <a:ln/>
        </p:spPr>
        <p:txBody>
          <a:bodyPr wrap="none" lIns="0" tIns="0" rIns="0" bIns="0" rtlCol="0" anchor="t"/>
          <a:lstStyle/>
          <a:p>
            <a:pPr algn="l" indent="0" marL="0">
              <a:lnSpc>
                <a:spcPct val="96000"/>
              </a:lnSpc>
              <a:buNone/>
            </a:pPr>
            <a:r>
              <a:rPr lang="en-US" sz="1000" dirty="0">
                <a:solidFill>
                  <a:srgbClr val="404155"/>
                </a:solidFill>
                <a:latin typeface="Nobile" pitchFamily="34" charset="0"/>
                <a:ea typeface="Nobile" pitchFamily="34" charset="-122"/>
                <a:cs typeface="Nobile" pitchFamily="34" charset="-120"/>
              </a:rPr>
              <a:t>ACADEMIC WRITING</a:t>
            </a:r>
            <a:endParaRPr lang="en-US" sz="1000" dirty="0"/>
          </a:p>
        </p:txBody>
      </p:sp>
      <p:sp>
        <p:nvSpPr>
          <p:cNvPr id="7" name="Shape 4"/>
          <p:cNvSpPr/>
          <p:nvPr/>
        </p:nvSpPr>
        <p:spPr>
          <a:xfrm>
            <a:off x="6842549" y="4175621"/>
            <a:ext cx="906142" cy="251420"/>
          </a:xfrm>
          <a:prstGeom prst="roundRect">
            <a:avLst>
              <a:gd name="adj" fmla="val 22103"/>
            </a:avLst>
          </a:prstGeom>
          <a:noFill/>
          <a:ln w="6350">
            <a:solidFill>
              <a:srgbClr val="4967E9"/>
            </a:solidFill>
            <a:prstDash val="solid"/>
          </a:ln>
        </p:spPr>
      </p:sp>
      <p:sp>
        <p:nvSpPr>
          <p:cNvPr id="8" name="Text 5"/>
          <p:cNvSpPr/>
          <p:nvPr/>
        </p:nvSpPr>
        <p:spPr>
          <a:xfrm>
            <a:off x="6941765" y="4225230"/>
            <a:ext cx="1317294" cy="152202"/>
          </a:xfrm>
          <a:prstGeom prst="rect">
            <a:avLst/>
          </a:prstGeom>
          <a:noFill/>
          <a:ln/>
        </p:spPr>
        <p:txBody>
          <a:bodyPr wrap="none" lIns="0" tIns="0" rIns="0" bIns="0" rtlCol="0" anchor="t"/>
          <a:lstStyle/>
          <a:p>
            <a:pPr algn="l" indent="0" marL="0">
              <a:lnSpc>
                <a:spcPct val="96000"/>
              </a:lnSpc>
              <a:buNone/>
            </a:pPr>
            <a:r>
              <a:rPr lang="en-US" sz="1000" dirty="0">
                <a:solidFill>
                  <a:srgbClr val="4967E9"/>
                </a:solidFill>
                <a:latin typeface="Nobile" pitchFamily="34" charset="0"/>
                <a:ea typeface="Nobile" pitchFamily="34" charset="-122"/>
                <a:cs typeface="Nobile" pitchFamily="34" charset="-120"/>
              </a:rPr>
              <a:t>APA STYLE</a:t>
            </a:r>
            <a:endParaRPr lang="en-US" sz="1000" dirty="0"/>
          </a:p>
        </p:txBody>
      </p:sp>
      <p:sp>
        <p:nvSpPr>
          <p:cNvPr id="9" name="Shape 6"/>
          <p:cNvSpPr/>
          <p:nvPr/>
        </p:nvSpPr>
        <p:spPr>
          <a:xfrm>
            <a:off x="7831338" y="4175621"/>
            <a:ext cx="1922216" cy="251420"/>
          </a:xfrm>
          <a:prstGeom prst="roundRect">
            <a:avLst>
              <a:gd name="adj" fmla="val 22103"/>
            </a:avLst>
          </a:prstGeom>
          <a:noFill/>
          <a:ln w="6350">
            <a:solidFill>
              <a:srgbClr val="4967E9"/>
            </a:solidFill>
            <a:prstDash val="solid"/>
          </a:ln>
        </p:spPr>
      </p:sp>
      <p:sp>
        <p:nvSpPr>
          <p:cNvPr id="10" name="Text 7"/>
          <p:cNvSpPr/>
          <p:nvPr/>
        </p:nvSpPr>
        <p:spPr>
          <a:xfrm>
            <a:off x="7930555" y="4225230"/>
            <a:ext cx="2333368" cy="152202"/>
          </a:xfrm>
          <a:prstGeom prst="rect">
            <a:avLst/>
          </a:prstGeom>
          <a:noFill/>
          <a:ln/>
        </p:spPr>
        <p:txBody>
          <a:bodyPr wrap="none" lIns="0" tIns="0" rIns="0" bIns="0" rtlCol="0" anchor="t"/>
          <a:lstStyle/>
          <a:p>
            <a:pPr algn="l" indent="0" marL="0">
              <a:lnSpc>
                <a:spcPct val="96000"/>
              </a:lnSpc>
              <a:buNone/>
            </a:pPr>
            <a:r>
              <a:rPr lang="en-US" sz="1000" dirty="0">
                <a:solidFill>
                  <a:srgbClr val="4967E9"/>
                </a:solidFill>
                <a:latin typeface="Nobile" pitchFamily="34" charset="0"/>
                <a:ea typeface="Nobile" pitchFamily="34" charset="-122"/>
                <a:cs typeface="Nobile" pitchFamily="34" charset="-120"/>
              </a:rPr>
              <a:t>CITATION &amp; REFERENCING</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4571886" cy="6858000"/>
          </a:xfrm>
          <a:prstGeom prst="rect">
            <a:avLst/>
          </a:prstGeom>
        </p:spPr>
      </p:pic>
      <p:sp>
        <p:nvSpPr>
          <p:cNvPr id="3" name="Text 0"/>
          <p:cNvSpPr/>
          <p:nvPr/>
        </p:nvSpPr>
        <p:spPr>
          <a:xfrm>
            <a:off x="5233360" y="1762820"/>
            <a:ext cx="6296860"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What Is a Documentation Style?</a:t>
            </a:r>
            <a:endParaRPr lang="en-US" sz="3250" dirty="0"/>
          </a:p>
        </p:txBody>
      </p:sp>
      <p:sp>
        <p:nvSpPr>
          <p:cNvPr id="4" name="Text 1"/>
          <p:cNvSpPr/>
          <p:nvPr/>
        </p:nvSpPr>
        <p:spPr>
          <a:xfrm>
            <a:off x="5233360" y="2527598"/>
            <a:ext cx="6296860" cy="2567583"/>
          </a:xfrm>
          <a:prstGeom prst="rect">
            <a:avLst/>
          </a:prstGeom>
          <a:noFill/>
          <a:ln/>
        </p:spPr>
        <p:txBody>
          <a:bodyPr wrap="square" lIns="0" tIns="0" rIns="0" bIns="0" rtlCol="0" anchor="t">
            <a:normAutofit/>
          </a:bodyPr>
          <a:lstStyle/>
          <a:p>
            <a:pPr algn="l" indent="0" marL="0">
              <a:lnSpc>
                <a:spcPct val="133000"/>
              </a:lnSpc>
              <a:spcAft>
                <a:spcPts val="1450"/>
              </a:spcAft>
              <a:buNone/>
            </a:pPr>
            <a:r>
              <a:rPr lang="en-US" sz="1300" dirty="0">
                <a:solidFill>
                  <a:srgbClr val="404155"/>
                </a:solidFill>
                <a:latin typeface="Nobile" pitchFamily="34" charset="0"/>
                <a:ea typeface="Nobile" pitchFamily="34" charset="-122"/>
                <a:cs typeface="Nobile" pitchFamily="34" charset="-120"/>
              </a:rPr>
              <a:t>A </a:t>
            </a:r>
            <a:pPr algn="l" indent="0" marL="0">
              <a:lnSpc>
                <a:spcPct val="133000"/>
              </a:lnSpc>
              <a:spcAft>
                <a:spcPts val="1450"/>
              </a:spcAft>
              <a:buNone/>
            </a:pPr>
            <a:r>
              <a:rPr lang="en-US" sz="1300" b="1" dirty="0">
                <a:solidFill>
                  <a:srgbClr val="404155"/>
                </a:solidFill>
                <a:latin typeface="Nobile Bold" pitchFamily="34" charset="0"/>
                <a:ea typeface="Nobile Bold" pitchFamily="34" charset="-122"/>
                <a:cs typeface="Nobile Bold" pitchFamily="34" charset="-120"/>
              </a:rPr>
              <a:t>documentation style</a:t>
            </a:r>
            <a:pPr algn="l" indent="0" marL="0">
              <a:lnSpc>
                <a:spcPct val="133000"/>
              </a:lnSpc>
              <a:spcAft>
                <a:spcPts val="1450"/>
              </a:spcAft>
              <a:buNone/>
            </a:pPr>
            <a:r>
              <a:rPr lang="en-US" sz="1300" dirty="0">
                <a:solidFill>
                  <a:srgbClr val="404155"/>
                </a:solidFill>
                <a:latin typeface="Nobile" pitchFamily="34" charset="0"/>
                <a:ea typeface="Nobile" pitchFamily="34" charset="-122"/>
                <a:cs typeface="Nobile" pitchFamily="34" charset="-120"/>
              </a:rPr>
              <a:t> is a standard approach to citing sources that an author has consulted, abstracted, or quoted from. It prescribes methods for citing references within the text, providing a list of works cited at the end of the paper, and even formatting headings and margins.</a:t>
            </a:r>
            <a:endParaRPr lang="en-US" sz="1300" dirty="0"/>
          </a:p>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Using sources in your research paper is an important part of building and supporting your argument. Different academic disciplines use different documentation styles, but the most commonly used style by most universities is the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American Psychological Association (APA)</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Amoud University uses APA but does not restrict its usage to disciplines where APA is not applicable.</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661475" y="1599406"/>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Common Documentation Styles</a:t>
            </a:r>
            <a:endParaRPr lang="en-US" sz="3250" dirty="0"/>
          </a:p>
        </p:txBody>
      </p:sp>
      <p:sp>
        <p:nvSpPr>
          <p:cNvPr id="3" name="Text 1"/>
          <p:cNvSpPr/>
          <p:nvPr/>
        </p:nvSpPr>
        <p:spPr>
          <a:xfrm>
            <a:off x="661475" y="2446834"/>
            <a:ext cx="11478330"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Different academic disciplines use different documentation styles. The mechanics of citing are complicated and vary in each format.</a:t>
            </a:r>
            <a:endParaRPr lang="en-US" sz="1300" dirty="0"/>
          </a:p>
        </p:txBody>
      </p:sp>
      <p:sp>
        <p:nvSpPr>
          <p:cNvPr id="4" name="Shape 2"/>
          <p:cNvSpPr/>
          <p:nvPr/>
        </p:nvSpPr>
        <p:spPr>
          <a:xfrm>
            <a:off x="661475" y="2897485"/>
            <a:ext cx="3512653" cy="1230213"/>
          </a:xfrm>
          <a:prstGeom prst="roundRect">
            <a:avLst>
              <a:gd name="adj" fmla="val 5647"/>
            </a:avLst>
          </a:prstGeom>
          <a:solidFill>
            <a:srgbClr val="D2D9F9"/>
          </a:solidFill>
          <a:ln w="6350">
            <a:solidFill>
              <a:srgbClr val="B8BFDF"/>
            </a:solidFill>
            <a:prstDash val="solid"/>
          </a:ln>
        </p:spPr>
      </p:sp>
      <p:sp>
        <p:nvSpPr>
          <p:cNvPr id="5" name="Text 3"/>
          <p:cNvSpPr/>
          <p:nvPr/>
        </p:nvSpPr>
        <p:spPr>
          <a:xfrm>
            <a:off x="833119" y="3069134"/>
            <a:ext cx="3169364"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APA</a:t>
            </a:r>
            <a:endParaRPr lang="en-US" sz="1600" dirty="0"/>
          </a:p>
        </p:txBody>
      </p:sp>
      <p:sp>
        <p:nvSpPr>
          <p:cNvPr id="6" name="Text 4"/>
          <p:cNvSpPr/>
          <p:nvPr/>
        </p:nvSpPr>
        <p:spPr>
          <a:xfrm>
            <a:off x="833119" y="3426817"/>
            <a:ext cx="3169364"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American Psychological Association — most commonly used by universities</a:t>
            </a:r>
            <a:endParaRPr lang="en-US" sz="1300" dirty="0"/>
          </a:p>
        </p:txBody>
      </p:sp>
      <p:sp>
        <p:nvSpPr>
          <p:cNvPr id="7" name="Shape 5"/>
          <p:cNvSpPr/>
          <p:nvPr/>
        </p:nvSpPr>
        <p:spPr>
          <a:xfrm>
            <a:off x="4339422" y="2897485"/>
            <a:ext cx="3512752" cy="1230213"/>
          </a:xfrm>
          <a:prstGeom prst="roundRect">
            <a:avLst>
              <a:gd name="adj" fmla="val 5647"/>
            </a:avLst>
          </a:prstGeom>
          <a:solidFill>
            <a:srgbClr val="D2D9F9"/>
          </a:solidFill>
          <a:ln w="6350">
            <a:solidFill>
              <a:srgbClr val="B8BFDF"/>
            </a:solidFill>
            <a:prstDash val="solid"/>
          </a:ln>
        </p:spPr>
      </p:sp>
      <p:sp>
        <p:nvSpPr>
          <p:cNvPr id="8" name="Text 6"/>
          <p:cNvSpPr/>
          <p:nvPr/>
        </p:nvSpPr>
        <p:spPr>
          <a:xfrm>
            <a:off x="4511066" y="3069134"/>
            <a:ext cx="3169464"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Chicago</a:t>
            </a:r>
            <a:endParaRPr lang="en-US" sz="1600" dirty="0"/>
          </a:p>
        </p:txBody>
      </p:sp>
      <p:sp>
        <p:nvSpPr>
          <p:cNvPr id="9" name="Text 7"/>
          <p:cNvSpPr/>
          <p:nvPr/>
        </p:nvSpPr>
        <p:spPr>
          <a:xfrm>
            <a:off x="4511066" y="3426817"/>
            <a:ext cx="3169464"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University of Chicago Press (Chicago Manual of Style)</a:t>
            </a:r>
            <a:endParaRPr lang="en-US" sz="1300" dirty="0"/>
          </a:p>
        </p:txBody>
      </p:sp>
      <p:sp>
        <p:nvSpPr>
          <p:cNvPr id="10" name="Shape 8"/>
          <p:cNvSpPr/>
          <p:nvPr/>
        </p:nvSpPr>
        <p:spPr>
          <a:xfrm>
            <a:off x="8017468" y="2897485"/>
            <a:ext cx="3512653" cy="1230213"/>
          </a:xfrm>
          <a:prstGeom prst="roundRect">
            <a:avLst>
              <a:gd name="adj" fmla="val 5647"/>
            </a:avLst>
          </a:prstGeom>
          <a:solidFill>
            <a:srgbClr val="D2D9F9"/>
          </a:solidFill>
          <a:ln w="6350">
            <a:solidFill>
              <a:srgbClr val="B8BFDF"/>
            </a:solidFill>
            <a:prstDash val="solid"/>
          </a:ln>
        </p:spPr>
      </p:sp>
      <p:sp>
        <p:nvSpPr>
          <p:cNvPr id="11" name="Text 9"/>
          <p:cNvSpPr/>
          <p:nvPr/>
        </p:nvSpPr>
        <p:spPr>
          <a:xfrm>
            <a:off x="8189112" y="3069134"/>
            <a:ext cx="3169364"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MLA</a:t>
            </a:r>
            <a:endParaRPr lang="en-US" sz="1600" dirty="0"/>
          </a:p>
        </p:txBody>
      </p:sp>
      <p:sp>
        <p:nvSpPr>
          <p:cNvPr id="12" name="Text 10"/>
          <p:cNvSpPr/>
          <p:nvPr/>
        </p:nvSpPr>
        <p:spPr>
          <a:xfrm>
            <a:off x="8189112" y="3426817"/>
            <a:ext cx="3169364"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Modern Language Association</a:t>
            </a:r>
            <a:endParaRPr lang="en-US" sz="1300" dirty="0"/>
          </a:p>
        </p:txBody>
      </p:sp>
      <p:sp>
        <p:nvSpPr>
          <p:cNvPr id="13" name="Shape 11"/>
          <p:cNvSpPr/>
          <p:nvPr/>
        </p:nvSpPr>
        <p:spPr>
          <a:xfrm>
            <a:off x="661475" y="4292997"/>
            <a:ext cx="5351626" cy="965597"/>
          </a:xfrm>
          <a:prstGeom prst="roundRect">
            <a:avLst>
              <a:gd name="adj" fmla="val 7194"/>
            </a:avLst>
          </a:prstGeom>
          <a:solidFill>
            <a:srgbClr val="D2D9F9"/>
          </a:solidFill>
          <a:ln w="6350">
            <a:solidFill>
              <a:srgbClr val="B8BFDF"/>
            </a:solidFill>
            <a:prstDash val="solid"/>
          </a:ln>
        </p:spPr>
      </p:sp>
      <p:sp>
        <p:nvSpPr>
          <p:cNvPr id="14" name="Text 12"/>
          <p:cNvSpPr/>
          <p:nvPr/>
        </p:nvSpPr>
        <p:spPr>
          <a:xfrm>
            <a:off x="833119" y="4464645"/>
            <a:ext cx="500833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CSE</a:t>
            </a:r>
            <a:endParaRPr lang="en-US" sz="1600" dirty="0"/>
          </a:p>
        </p:txBody>
      </p:sp>
      <p:sp>
        <p:nvSpPr>
          <p:cNvPr id="15" name="Text 13"/>
          <p:cNvSpPr/>
          <p:nvPr/>
        </p:nvSpPr>
        <p:spPr>
          <a:xfrm>
            <a:off x="833119" y="4822329"/>
            <a:ext cx="5008338"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Council of Science Editors</a:t>
            </a:r>
            <a:endParaRPr lang="en-US" sz="1300" dirty="0"/>
          </a:p>
        </p:txBody>
      </p:sp>
      <p:sp>
        <p:nvSpPr>
          <p:cNvPr id="16" name="Shape 14"/>
          <p:cNvSpPr/>
          <p:nvPr/>
        </p:nvSpPr>
        <p:spPr>
          <a:xfrm>
            <a:off x="6178395" y="4292997"/>
            <a:ext cx="5351725" cy="965597"/>
          </a:xfrm>
          <a:prstGeom prst="roundRect">
            <a:avLst>
              <a:gd name="adj" fmla="val 7194"/>
            </a:avLst>
          </a:prstGeom>
          <a:solidFill>
            <a:srgbClr val="D2D9F9"/>
          </a:solidFill>
          <a:ln w="6350">
            <a:solidFill>
              <a:srgbClr val="B8BFDF"/>
            </a:solidFill>
            <a:prstDash val="solid"/>
          </a:ln>
        </p:spPr>
      </p:sp>
      <p:sp>
        <p:nvSpPr>
          <p:cNvPr id="17" name="Text 15"/>
          <p:cNvSpPr/>
          <p:nvPr/>
        </p:nvSpPr>
        <p:spPr>
          <a:xfrm>
            <a:off x="6350040" y="4464645"/>
            <a:ext cx="500843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ACS</a:t>
            </a:r>
            <a:endParaRPr lang="en-US" sz="1600" dirty="0"/>
          </a:p>
        </p:txBody>
      </p:sp>
      <p:sp>
        <p:nvSpPr>
          <p:cNvPr id="18" name="Text 16"/>
          <p:cNvSpPr/>
          <p:nvPr/>
        </p:nvSpPr>
        <p:spPr>
          <a:xfrm>
            <a:off x="6350040" y="4822329"/>
            <a:ext cx="5008437"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American Chemical Society</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619809" y="0"/>
            <a:ext cx="4571886" cy="6858000"/>
          </a:xfrm>
          <a:prstGeom prst="rect">
            <a:avLst/>
          </a:prstGeom>
        </p:spPr>
      </p:pic>
      <p:sp>
        <p:nvSpPr>
          <p:cNvPr id="3" name="Text 0"/>
          <p:cNvSpPr/>
          <p:nvPr/>
        </p:nvSpPr>
        <p:spPr>
          <a:xfrm>
            <a:off x="661475" y="570012"/>
            <a:ext cx="6296860" cy="508695"/>
          </a:xfrm>
          <a:prstGeom prst="rect">
            <a:avLst/>
          </a:prstGeom>
          <a:noFill/>
          <a:ln/>
        </p:spPr>
        <p:txBody>
          <a:bodyPr wrap="none" lIns="0" tIns="0" rIns="0" bIns="0" rtlCol="0" anchor="t"/>
          <a:lstStyle/>
          <a:p>
            <a:pPr algn="l" indent="0" marL="0">
              <a:lnSpc>
                <a:spcPct val="104000"/>
              </a:lnSpc>
              <a:buNone/>
            </a:pPr>
            <a:r>
              <a:rPr lang="en-US" sz="3200" dirty="0">
                <a:solidFill>
                  <a:srgbClr val="1B1B27"/>
                </a:solidFill>
                <a:latin typeface="Corben" pitchFamily="34" charset="0"/>
                <a:ea typeface="Corben" pitchFamily="34" charset="-122"/>
                <a:cs typeface="Corben" pitchFamily="34" charset="-120"/>
              </a:rPr>
              <a:t>What Is a Citation?</a:t>
            </a:r>
            <a:endParaRPr lang="en-US" sz="3200" dirty="0"/>
          </a:p>
        </p:txBody>
      </p:sp>
      <p:sp>
        <p:nvSpPr>
          <p:cNvPr id="4" name="Text 1"/>
          <p:cNvSpPr/>
          <p:nvPr/>
        </p:nvSpPr>
        <p:spPr>
          <a:xfrm>
            <a:off x="661475" y="1319014"/>
            <a:ext cx="6296860" cy="1033859"/>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A citation is both a </a:t>
            </a:r>
            <a:pPr algn="l" indent="0" marL="0">
              <a:lnSpc>
                <a:spcPct val="132000"/>
              </a:lnSpc>
              <a:buNone/>
            </a:pPr>
            <a:r>
              <a:rPr lang="en-US" sz="1250" b="1" dirty="0">
                <a:solidFill>
                  <a:srgbClr val="404155"/>
                </a:solidFill>
                <a:latin typeface="Nobile Bold" pitchFamily="34" charset="0"/>
                <a:ea typeface="Nobile Bold" pitchFamily="34" charset="-122"/>
                <a:cs typeface="Nobile Bold" pitchFamily="34" charset="-120"/>
              </a:rPr>
              <a:t>signpost</a:t>
            </a:r>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 and an </a:t>
            </a:r>
            <a:pPr algn="l" indent="0" marL="0">
              <a:lnSpc>
                <a:spcPct val="132000"/>
              </a:lnSpc>
              <a:buNone/>
            </a:pPr>
            <a:r>
              <a:rPr lang="en-US" sz="1250" b="1" dirty="0">
                <a:solidFill>
                  <a:srgbClr val="404155"/>
                </a:solidFill>
                <a:latin typeface="Nobile Bold" pitchFamily="34" charset="0"/>
                <a:ea typeface="Nobile Bold" pitchFamily="34" charset="-122"/>
                <a:cs typeface="Nobile Bold" pitchFamily="34" charset="-120"/>
              </a:rPr>
              <a:t>acknowledgement</a:t>
            </a:r>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 As a signpost, it signals the location of your source — the book, internet site, or journal from which you have gotten your information. As an acknowledgement, it reveals that you are indebted to that source.</a:t>
            </a:r>
            <a:endParaRPr lang="en-US" sz="1250" dirty="0"/>
          </a:p>
        </p:txBody>
      </p:sp>
      <p:pic>
        <p:nvPicPr>
          <p:cNvPr id="5" name="Image 1" descr="preencoded.png">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61475" y="2533154"/>
            <a:ext cx="6296860" cy="1230908"/>
          </a:xfrm>
          <a:prstGeom prst="rect">
            <a:avLst/>
          </a:prstGeom>
        </p:spPr>
      </p:pic>
      <p:sp>
        <p:nvSpPr>
          <p:cNvPr id="6" name="Text 2"/>
          <p:cNvSpPr/>
          <p:nvPr/>
        </p:nvSpPr>
        <p:spPr>
          <a:xfrm>
            <a:off x="919437" y="2714923"/>
            <a:ext cx="5857133" cy="254298"/>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In-Text Citation</a:t>
            </a:r>
            <a:endParaRPr lang="en-US" sz="1600" dirty="0"/>
          </a:p>
        </p:txBody>
      </p:sp>
      <p:sp>
        <p:nvSpPr>
          <p:cNvPr id="7" name="Text 3"/>
          <p:cNvSpPr/>
          <p:nvPr/>
        </p:nvSpPr>
        <p:spPr>
          <a:xfrm>
            <a:off x="919437" y="3065363"/>
            <a:ext cx="5857133" cy="516930"/>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Appears within the body of your text, signaling that you have paraphrased or directly quoted someone else.</a:t>
            </a:r>
            <a:endParaRPr lang="en-US" sz="1250" dirty="0"/>
          </a:p>
        </p:txBody>
      </p:sp>
      <p:pic>
        <p:nvPicPr>
          <p:cNvPr id="8" name="Image 2" descr="preencoded.png">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61475" y="3924300"/>
            <a:ext cx="6296860" cy="1230908"/>
          </a:xfrm>
          <a:prstGeom prst="rect">
            <a:avLst/>
          </a:prstGeom>
        </p:spPr>
      </p:pic>
      <p:sp>
        <p:nvSpPr>
          <p:cNvPr id="9" name="Text 4"/>
          <p:cNvSpPr/>
          <p:nvPr/>
        </p:nvSpPr>
        <p:spPr>
          <a:xfrm>
            <a:off x="919437" y="4106069"/>
            <a:ext cx="5857133" cy="254298"/>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Footnotes</a:t>
            </a:r>
            <a:endParaRPr lang="en-US" sz="1600" dirty="0"/>
          </a:p>
        </p:txBody>
      </p:sp>
      <p:sp>
        <p:nvSpPr>
          <p:cNvPr id="10" name="Text 5"/>
          <p:cNvSpPr/>
          <p:nvPr/>
        </p:nvSpPr>
        <p:spPr>
          <a:xfrm>
            <a:off x="919437" y="4456509"/>
            <a:ext cx="5857133" cy="516930"/>
          </a:xfrm>
          <a:prstGeom prst="rect">
            <a:avLst/>
          </a:prstGeom>
          <a:noFill/>
          <a:ln/>
        </p:spPr>
        <p:txBody>
          <a:bodyPr wrap="square" lIns="0" tIns="0" rIns="0" bIns="0" rtlCol="0" anchor="t">
            <a:normAutofit/>
          </a:bodyPr>
          <a:lstStyle/>
          <a:p>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Appears at the bottom of the page, providing source details without interrupting the main text flow.</a:t>
            </a:r>
            <a:endParaRPr lang="en-US" sz="1250" dirty="0"/>
          </a:p>
        </p:txBody>
      </p:sp>
      <p:pic>
        <p:nvPicPr>
          <p:cNvPr id="11" name="Image 3" descr="preencoded.png">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61475" y="5315446"/>
            <a:ext cx="6296860" cy="972443"/>
          </a:xfrm>
          <a:prstGeom prst="rect">
            <a:avLst/>
          </a:prstGeom>
        </p:spPr>
      </p:pic>
      <p:sp>
        <p:nvSpPr>
          <p:cNvPr id="12" name="Text 6"/>
          <p:cNvSpPr/>
          <p:nvPr/>
        </p:nvSpPr>
        <p:spPr>
          <a:xfrm>
            <a:off x="919437" y="5497215"/>
            <a:ext cx="5857133" cy="254298"/>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Endnotes</a:t>
            </a:r>
            <a:endParaRPr lang="en-US" sz="1600" dirty="0"/>
          </a:p>
        </p:txBody>
      </p:sp>
      <p:sp>
        <p:nvSpPr>
          <p:cNvPr id="13" name="Text 7"/>
          <p:cNvSpPr/>
          <p:nvPr/>
        </p:nvSpPr>
        <p:spPr>
          <a:xfrm>
            <a:off x="919437" y="5847655"/>
            <a:ext cx="5857133" cy="258465"/>
          </a:xfrm>
          <a:prstGeom prst="rect">
            <a:avLst/>
          </a:prstGeom>
          <a:noFill/>
          <a:ln/>
        </p:spPr>
        <p:txBody>
          <a:bodyPr wrap="none" lIns="0" tIns="0" rIns="0" bIns="0" rtlCol="0" anchor="t"/>
          <a:lstStyle/>
          <a:p>
            <a:pPr algn="l" indent="0" marL="0">
              <a:lnSpc>
                <a:spcPct val="132000"/>
              </a:lnSpc>
              <a:buNone/>
            </a:pPr>
            <a:r>
              <a:rPr lang="en-US" sz="1250" dirty="0">
                <a:solidFill>
                  <a:srgbClr val="404155"/>
                </a:solidFill>
                <a:latin typeface="Nobile" pitchFamily="34" charset="0"/>
                <a:ea typeface="Nobile" pitchFamily="34" charset="-122"/>
                <a:cs typeface="Nobile" pitchFamily="34" charset="-120"/>
              </a:rPr>
              <a:t>Appears at the end of the paper, collecting all source citations in one place.</a:t>
            </a:r>
            <a:endParaRPr lang="en-US" sz="12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61475" y="1387376"/>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Why Cite? Three Core Reasons</a:t>
            </a:r>
            <a:endParaRPr lang="en-US" sz="3250" dirty="0"/>
          </a:p>
        </p:txBody>
      </p:sp>
      <p:sp>
        <p:nvSpPr>
          <p:cNvPr id="3" name="Text 1"/>
          <p:cNvSpPr/>
          <p:nvPr/>
        </p:nvSpPr>
        <p:spPr>
          <a:xfrm>
            <a:off x="661475" y="2234803"/>
            <a:ext cx="1086874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Citation is the basis of academia — the pursuit of knowledge. In creating new knowledge, you must cite your sources accurately for three main reasons.</a:t>
            </a:r>
            <a:endParaRPr lang="en-US" sz="130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950071"/>
            <a:ext cx="3512653" cy="2520454"/>
          </a:xfrm>
          <a:prstGeom prst="rect">
            <a:avLst/>
          </a:prstGeom>
        </p:spPr>
      </p:pic>
      <p:sp>
        <p:nvSpPr>
          <p:cNvPr id="5" name="Text 2"/>
          <p:cNvSpPr/>
          <p:nvPr/>
        </p:nvSpPr>
        <p:spPr>
          <a:xfrm>
            <a:off x="2318585" y="3074095"/>
            <a:ext cx="198433" cy="248047"/>
          </a:xfrm>
          <a:prstGeom prst="rect">
            <a:avLst/>
          </a:prstGeom>
          <a:noFill/>
          <a:ln/>
        </p:spPr>
        <p:txBody>
          <a:bodyPr wrap="none" lIns="0" tIns="0" rIns="0" bIns="0" rtlCol="0" anchor="ctr"/>
          <a:lstStyle/>
          <a:p>
            <a:pPr algn="ctr" indent="0" marL="0">
              <a:lnSpc>
                <a:spcPct val="100000"/>
              </a:lnSpc>
              <a:buNone/>
            </a:pPr>
            <a:r>
              <a:rPr lang="en-US" sz="1550" dirty="0">
                <a:solidFill>
                  <a:srgbClr val="FFFFFF"/>
                </a:solidFill>
                <a:latin typeface="Corben" pitchFamily="34" charset="0"/>
                <a:ea typeface="Corben" pitchFamily="34" charset="-122"/>
                <a:cs typeface="Corben" pitchFamily="34" charset="-120"/>
              </a:rPr>
              <a:t>1</a:t>
            </a:r>
            <a:endParaRPr lang="en-US" sz="1550" dirty="0"/>
          </a:p>
        </p:txBody>
      </p:sp>
      <p:sp>
        <p:nvSpPr>
          <p:cNvPr id="6" name="Text 3"/>
          <p:cNvSpPr/>
          <p:nvPr/>
        </p:nvSpPr>
        <p:spPr>
          <a:xfrm>
            <a:off x="845819" y="3611563"/>
            <a:ext cx="3143965" cy="516930"/>
          </a:xfrm>
          <a:prstGeom prst="rect">
            <a:avLst/>
          </a:prstGeom>
          <a:noFill/>
          <a:ln/>
        </p:spPr>
        <p:txBody>
          <a:bodyPr wrap="square" lIns="0" tIns="0" rIns="0" bIns="0" rtlCol="0" anchor="t">
            <a:normAutofit/>
          </a:bodyPr>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Ideas Are the Currency of Academia</a:t>
            </a:r>
            <a:endParaRPr lang="en-US" sz="1600" dirty="0"/>
          </a:p>
        </p:txBody>
      </p:sp>
      <p:sp>
        <p:nvSpPr>
          <p:cNvPr id="7" name="Text 4"/>
          <p:cNvSpPr/>
          <p:nvPr/>
        </p:nvSpPr>
        <p:spPr>
          <a:xfrm>
            <a:off x="845819" y="4227711"/>
            <a:ext cx="3143965"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Citing enables us to credit other writers for their contributions. When a writer cites ideas, that writer honors those who initiated the ideas.</a:t>
            </a:r>
            <a:endParaRPr lang="en-US" sz="1300" dirty="0"/>
          </a:p>
        </p:txBody>
      </p:sp>
      <p:pic>
        <p:nvPicPr>
          <p:cNvPr id="8"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339422" y="2950071"/>
            <a:ext cx="3512752" cy="2520454"/>
          </a:xfrm>
          <a:prstGeom prst="rect">
            <a:avLst/>
          </a:prstGeom>
        </p:spPr>
      </p:pic>
      <p:sp>
        <p:nvSpPr>
          <p:cNvPr id="9" name="Text 5"/>
          <p:cNvSpPr/>
          <p:nvPr/>
        </p:nvSpPr>
        <p:spPr>
          <a:xfrm>
            <a:off x="5996532" y="3074095"/>
            <a:ext cx="198433" cy="248047"/>
          </a:xfrm>
          <a:prstGeom prst="rect">
            <a:avLst/>
          </a:prstGeom>
          <a:noFill/>
          <a:ln/>
        </p:spPr>
        <p:txBody>
          <a:bodyPr wrap="none" lIns="0" tIns="0" rIns="0" bIns="0" rtlCol="0" anchor="ctr"/>
          <a:lstStyle/>
          <a:p>
            <a:pPr algn="ctr" indent="0" marL="0">
              <a:lnSpc>
                <a:spcPct val="100000"/>
              </a:lnSpc>
              <a:buNone/>
            </a:pPr>
            <a:r>
              <a:rPr lang="en-US" sz="1550" dirty="0">
                <a:solidFill>
                  <a:srgbClr val="FFFFFF"/>
                </a:solidFill>
                <a:latin typeface="Corben" pitchFamily="34" charset="0"/>
                <a:ea typeface="Corben" pitchFamily="34" charset="-122"/>
                <a:cs typeface="Corben" pitchFamily="34" charset="-120"/>
              </a:rPr>
              <a:t>2</a:t>
            </a:r>
            <a:endParaRPr lang="en-US" sz="1550" dirty="0"/>
          </a:p>
        </p:txBody>
      </p:sp>
      <p:sp>
        <p:nvSpPr>
          <p:cNvPr id="10" name="Text 6"/>
          <p:cNvSpPr/>
          <p:nvPr/>
        </p:nvSpPr>
        <p:spPr>
          <a:xfrm>
            <a:off x="4523766" y="3611563"/>
            <a:ext cx="3144064"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Failing to Cite Is Plagiarism</a:t>
            </a:r>
            <a:endParaRPr lang="en-US" sz="1600" dirty="0"/>
          </a:p>
        </p:txBody>
      </p:sp>
      <p:sp>
        <p:nvSpPr>
          <p:cNvPr id="11" name="Text 7"/>
          <p:cNvSpPr/>
          <p:nvPr/>
        </p:nvSpPr>
        <p:spPr>
          <a:xfrm>
            <a:off x="4523766" y="3969246"/>
            <a:ext cx="3144064"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Using someone else's idea without giving credit violates that person's ownership of the idea — a form of academic stealing.</a:t>
            </a:r>
            <a:endParaRPr lang="en-US" sz="1300" dirty="0"/>
          </a:p>
        </p:txBody>
      </p:sp>
      <p:pic>
        <p:nvPicPr>
          <p:cNvPr id="12"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017468" y="2950071"/>
            <a:ext cx="3512653" cy="2520454"/>
          </a:xfrm>
          <a:prstGeom prst="rect">
            <a:avLst/>
          </a:prstGeom>
        </p:spPr>
      </p:pic>
      <p:sp>
        <p:nvSpPr>
          <p:cNvPr id="13" name="Text 8"/>
          <p:cNvSpPr/>
          <p:nvPr/>
        </p:nvSpPr>
        <p:spPr>
          <a:xfrm>
            <a:off x="9674578" y="3074095"/>
            <a:ext cx="198433" cy="248047"/>
          </a:xfrm>
          <a:prstGeom prst="rect">
            <a:avLst/>
          </a:prstGeom>
          <a:noFill/>
          <a:ln/>
        </p:spPr>
        <p:txBody>
          <a:bodyPr wrap="none" lIns="0" tIns="0" rIns="0" bIns="0" rtlCol="0" anchor="ctr"/>
          <a:lstStyle/>
          <a:p>
            <a:pPr algn="ctr" indent="0" marL="0">
              <a:lnSpc>
                <a:spcPct val="100000"/>
              </a:lnSpc>
              <a:buNone/>
            </a:pPr>
            <a:r>
              <a:rPr lang="en-US" sz="1550" dirty="0">
                <a:solidFill>
                  <a:srgbClr val="FFFFFF"/>
                </a:solidFill>
                <a:latin typeface="Corben" pitchFamily="34" charset="0"/>
                <a:ea typeface="Corben" pitchFamily="34" charset="-122"/>
                <a:cs typeface="Corben" pitchFamily="34" charset="-120"/>
              </a:rPr>
              <a:t>3</a:t>
            </a:r>
            <a:endParaRPr lang="en-US" sz="1550" dirty="0"/>
          </a:p>
        </p:txBody>
      </p:sp>
      <p:sp>
        <p:nvSpPr>
          <p:cNvPr id="14" name="Text 9"/>
          <p:cNvSpPr/>
          <p:nvPr/>
        </p:nvSpPr>
        <p:spPr>
          <a:xfrm>
            <a:off x="8201812" y="3611563"/>
            <a:ext cx="3143965"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Tracing the Genealogy of Ideas</a:t>
            </a:r>
            <a:endParaRPr lang="en-US" sz="1600" dirty="0"/>
          </a:p>
        </p:txBody>
      </p:sp>
      <p:sp>
        <p:nvSpPr>
          <p:cNvPr id="15" name="Text 10"/>
          <p:cNvSpPr/>
          <p:nvPr/>
        </p:nvSpPr>
        <p:spPr>
          <a:xfrm>
            <a:off x="8201812" y="3969246"/>
            <a:ext cx="3143965"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Academics need to be able to trace the genealogy of ideas. Citations allow readers to follow the lineage of thought and evidence.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61475" y="1280220"/>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When &amp; How to Cite: Paraphrasing vs. Quoting</a:t>
            </a:r>
            <a:endParaRPr lang="en-US" sz="3250" dirty="0"/>
          </a:p>
        </p:txBody>
      </p:sp>
      <p:sp>
        <p:nvSpPr>
          <p:cNvPr id="3" name="Shape 1"/>
          <p:cNvSpPr/>
          <p:nvPr/>
        </p:nvSpPr>
        <p:spPr>
          <a:xfrm>
            <a:off x="542415" y="2044998"/>
            <a:ext cx="5470785" cy="3532783"/>
          </a:xfrm>
          <a:prstGeom prst="roundRect">
            <a:avLst>
              <a:gd name="adj" fmla="val 3371"/>
            </a:avLst>
          </a:prstGeom>
          <a:solidFill>
            <a:srgbClr val="4967E9">
              <a:alpha val="95000"/>
            </a:srgbClr>
          </a:solidFill>
          <a:ln/>
        </p:spPr>
      </p:sp>
      <p:sp>
        <p:nvSpPr>
          <p:cNvPr id="4" name="Text 2"/>
          <p:cNvSpPr/>
          <p:nvPr/>
        </p:nvSpPr>
        <p:spPr>
          <a:xfrm>
            <a:off x="707710" y="2210296"/>
            <a:ext cx="5140196" cy="258465"/>
          </a:xfrm>
          <a:prstGeom prst="rect">
            <a:avLst/>
          </a:prstGeom>
          <a:noFill/>
          <a:ln/>
        </p:spPr>
        <p:txBody>
          <a:bodyPr wrap="none" lIns="0" tIns="0" rIns="0" bIns="0" rtlCol="0" anchor="t"/>
          <a:lstStyle/>
          <a:p>
            <a:pPr algn="l" indent="0" marL="0">
              <a:lnSpc>
                <a:spcPct val="104000"/>
              </a:lnSpc>
              <a:buNone/>
            </a:pPr>
            <a:r>
              <a:rPr lang="en-US" sz="1600" dirty="0">
                <a:solidFill>
                  <a:srgbClr val="FFFFFF"/>
                </a:solidFill>
                <a:latin typeface="Corben" pitchFamily="34" charset="0"/>
                <a:ea typeface="Corben" pitchFamily="34" charset="-122"/>
                <a:cs typeface="Corben" pitchFamily="34" charset="-120"/>
              </a:rPr>
              <a:t>Paraphrasing</a:t>
            </a:r>
            <a:endParaRPr lang="en-US" sz="1600" dirty="0"/>
          </a:p>
        </p:txBody>
      </p:sp>
      <p:sp>
        <p:nvSpPr>
          <p:cNvPr id="5" name="Text 3"/>
          <p:cNvSpPr/>
          <p:nvPr/>
        </p:nvSpPr>
        <p:spPr>
          <a:xfrm>
            <a:off x="707710" y="2634059"/>
            <a:ext cx="5140196"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FFFFFF"/>
                </a:solidFill>
                <a:latin typeface="Nobile" pitchFamily="34" charset="0"/>
                <a:ea typeface="Nobile" pitchFamily="34" charset="-122"/>
                <a:cs typeface="Nobile" pitchFamily="34" charset="-120"/>
              </a:rPr>
              <a:t>Put someone else's work in your own words by selecting only the most important information. You must:</a:t>
            </a:r>
            <a:endParaRPr lang="en-US" sz="1300" dirty="0"/>
          </a:p>
        </p:txBody>
      </p:sp>
      <p:sp>
        <p:nvSpPr>
          <p:cNvPr id="6" name="Text 4"/>
          <p:cNvSpPr/>
          <p:nvPr/>
        </p:nvSpPr>
        <p:spPr>
          <a:xfrm>
            <a:off x="707710" y="3312120"/>
            <a:ext cx="5140196" cy="587077"/>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Completely change the original wording</a:t>
            </a:r>
            <a:endParaRPr lang="en-US" sz="1300" dirty="0"/>
          </a:p>
          <a:p>
            <a:pPr algn="l" marL="264160" indent="-264160">
              <a:lnSpc>
                <a:spcPct val="133000"/>
              </a:lnSpc>
              <a:buSzPct val="100000"/>
              <a:buChar char="•"/>
            </a:pPr>
            <a:r>
              <a:rPr lang="en-US" sz="1300" dirty="0">
                <a:solidFill>
                  <a:srgbClr val="FFFFFF"/>
                </a:solidFill>
                <a:latin typeface="Nobile" pitchFamily="34" charset="0"/>
                <a:ea typeface="Nobile" pitchFamily="34" charset="-122"/>
                <a:cs typeface="Nobile" pitchFamily="34" charset="-120"/>
              </a:rPr>
              <a:t>Completely change the order of ideas and words</a:t>
            </a:r>
            <a:endParaRPr lang="en-US" sz="1300" dirty="0"/>
          </a:p>
        </p:txBody>
      </p:sp>
      <p:sp>
        <p:nvSpPr>
          <p:cNvPr id="7" name="Text 5"/>
          <p:cNvSpPr/>
          <p:nvPr/>
        </p:nvSpPr>
        <p:spPr>
          <a:xfrm>
            <a:off x="707710" y="4048026"/>
            <a:ext cx="5140196"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FFFFFF"/>
                </a:solidFill>
                <a:latin typeface="Nobile" pitchFamily="34" charset="0"/>
                <a:ea typeface="Nobile" pitchFamily="34" charset="-122"/>
                <a:cs typeface="Nobile" pitchFamily="34" charset="-120"/>
              </a:rPr>
              <a:t>Indicate the </a:t>
            </a:r>
            <a:pPr algn="l" indent="0" marL="0">
              <a:lnSpc>
                <a:spcPct val="133000"/>
              </a:lnSpc>
              <a:buNone/>
            </a:pPr>
            <a:r>
              <a:rPr lang="en-US" sz="1300" b="1" dirty="0">
                <a:solidFill>
                  <a:srgbClr val="FFFFFF"/>
                </a:solidFill>
                <a:latin typeface="Nobile Bold" pitchFamily="34" charset="0"/>
                <a:ea typeface="Nobile Bold" pitchFamily="34" charset="-122"/>
                <a:cs typeface="Nobile Bold" pitchFamily="34" charset="-120"/>
              </a:rPr>
              <a:t>author and year</a:t>
            </a:r>
            <a:pPr algn="l" indent="0" marL="0">
              <a:lnSpc>
                <a:spcPct val="133000"/>
              </a:lnSpc>
              <a:buNone/>
            </a:pPr>
            <a:r>
              <a:rPr lang="en-US" sz="1300" dirty="0">
                <a:solidFill>
                  <a:srgbClr val="FFFFFF"/>
                </a:solidFill>
                <a:latin typeface="Nobile" pitchFamily="34" charset="0"/>
                <a:ea typeface="Nobile" pitchFamily="34" charset="-122"/>
                <a:cs typeface="Nobile" pitchFamily="34" charset="-120"/>
              </a:rPr>
              <a:t> of publication. Paraphrasing shows your readers that you can extract an author's ideas into a tight, compact sentence.</a:t>
            </a:r>
            <a:endParaRPr lang="en-US" sz="1300" dirty="0"/>
          </a:p>
        </p:txBody>
      </p:sp>
      <p:sp>
        <p:nvSpPr>
          <p:cNvPr id="8" name="Text 6"/>
          <p:cNvSpPr/>
          <p:nvPr/>
        </p:nvSpPr>
        <p:spPr>
          <a:xfrm>
            <a:off x="6303904" y="2210296"/>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Direct Quoting</a:t>
            </a:r>
            <a:endParaRPr lang="en-US" sz="1600" dirty="0"/>
          </a:p>
        </p:txBody>
      </p:sp>
      <p:sp>
        <p:nvSpPr>
          <p:cNvPr id="9" name="Text 7"/>
          <p:cNvSpPr/>
          <p:nvPr/>
        </p:nvSpPr>
        <p:spPr>
          <a:xfrm>
            <a:off x="6303904" y="2634059"/>
            <a:ext cx="5232666"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Keep all or almost all of the original wording intact. Use direct quotes when the original wording is powerful or when there is no way to reasonably paraphrase.</a:t>
            </a:r>
            <a:endParaRPr lang="en-US" sz="1300" dirty="0"/>
          </a:p>
        </p:txBody>
      </p:sp>
      <p:sp>
        <p:nvSpPr>
          <p:cNvPr id="10" name="Text 8"/>
          <p:cNvSpPr/>
          <p:nvPr/>
        </p:nvSpPr>
        <p:spPr>
          <a:xfrm>
            <a:off x="6303904" y="3576737"/>
            <a:ext cx="5232666" cy="1174155"/>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Use </a:t>
            </a:r>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quotation marks</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around quoted words</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Indicate the </a:t>
            </a:r>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author, year, and page number</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(or URL)</a:t>
            </a:r>
            <a:endParaRPr lang="en-US" sz="1300" dirty="0"/>
          </a:p>
          <a:p>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Block quotations should be single-spaced and indented ½ inch on the left only</a:t>
            </a:r>
            <a:endParaRPr lang="en-US" sz="1300" dirty="0"/>
          </a:p>
        </p:txBody>
      </p:sp>
      <p:sp>
        <p:nvSpPr>
          <p:cNvPr id="11" name="Text 9"/>
          <p:cNvSpPr/>
          <p:nvPr/>
        </p:nvSpPr>
        <p:spPr>
          <a:xfrm>
            <a:off x="6303904" y="4899720"/>
            <a:ext cx="5232666"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Use active voice — the personal pronoun "I" is acceptable; "he" or "she" when presenting other authors' work is discouraged.</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61475" y="1820664"/>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APA Formatting Guidelines</a:t>
            </a:r>
            <a:endParaRPr lang="en-US" sz="3250" dirty="0"/>
          </a:p>
        </p:txBody>
      </p:sp>
      <p:pic>
        <p:nvPicPr>
          <p:cNvPr id="3"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2668091"/>
            <a:ext cx="413434" cy="413445"/>
          </a:xfrm>
          <a:prstGeom prst="rect">
            <a:avLst/>
          </a:prstGeom>
        </p:spPr>
      </p:pic>
      <p:sp>
        <p:nvSpPr>
          <p:cNvPr id="4" name="Text 1"/>
          <p:cNvSpPr/>
          <p:nvPr/>
        </p:nvSpPr>
        <p:spPr>
          <a:xfrm>
            <a:off x="1281577" y="2668091"/>
            <a:ext cx="471088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Page Margins</a:t>
            </a:r>
            <a:endParaRPr lang="en-US" sz="1600" dirty="0"/>
          </a:p>
        </p:txBody>
      </p:sp>
      <p:sp>
        <p:nvSpPr>
          <p:cNvPr id="5" name="Text 2"/>
          <p:cNvSpPr/>
          <p:nvPr/>
        </p:nvSpPr>
        <p:spPr>
          <a:xfrm>
            <a:off x="1281577" y="3025775"/>
            <a:ext cx="4710888"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One inch for the top, bottom, and right side. The left margin is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1.5 inches</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in your thesis.</a:t>
            </a:r>
            <a:endParaRPr lang="en-US" sz="1300" dirty="0"/>
          </a:p>
        </p:txBody>
      </p:sp>
      <p:pic>
        <p:nvPicPr>
          <p:cNvPr id="6"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99132" y="2668091"/>
            <a:ext cx="413434" cy="413445"/>
          </a:xfrm>
          <a:prstGeom prst="rect">
            <a:avLst/>
          </a:prstGeom>
        </p:spPr>
      </p:pic>
      <p:sp>
        <p:nvSpPr>
          <p:cNvPr id="7" name="Text 3"/>
          <p:cNvSpPr/>
          <p:nvPr/>
        </p:nvSpPr>
        <p:spPr>
          <a:xfrm>
            <a:off x="6819233" y="2668091"/>
            <a:ext cx="471098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Page Numbering</a:t>
            </a:r>
            <a:endParaRPr lang="en-US" sz="1600" dirty="0"/>
          </a:p>
        </p:txBody>
      </p:sp>
      <p:sp>
        <p:nvSpPr>
          <p:cNvPr id="8" name="Text 4"/>
          <p:cNvSpPr/>
          <p:nvPr/>
        </p:nvSpPr>
        <p:spPr>
          <a:xfrm>
            <a:off x="6819233" y="3025775"/>
            <a:ext cx="4710987"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Start on the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first page of text</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(not the title page), with each subsequent page (including the reference list) numbered at the top right margin.</a:t>
            </a:r>
            <a:endParaRPr lang="en-US" sz="1300" dirty="0"/>
          </a:p>
        </p:txBody>
      </p:sp>
      <p:pic>
        <p:nvPicPr>
          <p:cNvPr id="9" name="Image 2" descr="preencoded.png">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61475" y="4150320"/>
            <a:ext cx="413434" cy="413445"/>
          </a:xfrm>
          <a:prstGeom prst="rect">
            <a:avLst/>
          </a:prstGeom>
        </p:spPr>
      </p:pic>
      <p:sp>
        <p:nvSpPr>
          <p:cNvPr id="10" name="Text 5"/>
          <p:cNvSpPr/>
          <p:nvPr/>
        </p:nvSpPr>
        <p:spPr>
          <a:xfrm>
            <a:off x="1281577" y="4150320"/>
            <a:ext cx="4710888"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Tables &amp; Figures</a:t>
            </a:r>
            <a:endParaRPr lang="en-US" sz="1600" dirty="0"/>
          </a:p>
        </p:txBody>
      </p:sp>
      <p:sp>
        <p:nvSpPr>
          <p:cNvPr id="11" name="Text 6"/>
          <p:cNvSpPr/>
          <p:nvPr/>
        </p:nvSpPr>
        <p:spPr>
          <a:xfrm>
            <a:off x="1281577" y="4508004"/>
            <a:ext cx="4710888"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Insert into text, close to the place cited, where they are not broken by a page break if possible.</a:t>
            </a:r>
            <a:endParaRPr lang="en-US" sz="1300" dirty="0"/>
          </a:p>
        </p:txBody>
      </p:sp>
      <p:pic>
        <p:nvPicPr>
          <p:cNvPr id="12" name="Image 3" descr="preencoded.png">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99132" y="4150320"/>
            <a:ext cx="413434" cy="413445"/>
          </a:xfrm>
          <a:prstGeom prst="rect">
            <a:avLst/>
          </a:prstGeom>
        </p:spPr>
      </p:pic>
      <p:sp>
        <p:nvSpPr>
          <p:cNvPr id="13" name="Text 7"/>
          <p:cNvSpPr/>
          <p:nvPr/>
        </p:nvSpPr>
        <p:spPr>
          <a:xfrm>
            <a:off x="6819233" y="4150320"/>
            <a:ext cx="4710987" cy="258465"/>
          </a:xfrm>
          <a:prstGeom prst="rect">
            <a:avLst/>
          </a:prstGeom>
          <a:noFill/>
          <a:ln/>
        </p:spPr>
        <p:txBody>
          <a:bodyPr wrap="none" lIns="0" tIns="0" rIns="0" bIns="0" rtlCol="0" anchor="t"/>
          <a:lstStyle/>
          <a:p>
            <a:pPr algn="l" indent="0" marL="0">
              <a:lnSpc>
                <a:spcPct val="104000"/>
              </a:lnSpc>
              <a:buNone/>
            </a:pPr>
            <a:r>
              <a:rPr lang="en-US" sz="1600" dirty="0">
                <a:solidFill>
                  <a:srgbClr val="404155"/>
                </a:solidFill>
                <a:latin typeface="Corben" pitchFamily="34" charset="0"/>
                <a:ea typeface="Corben" pitchFamily="34" charset="-122"/>
                <a:cs typeface="Corben" pitchFamily="34" charset="-120"/>
              </a:rPr>
              <a:t>Reference Lists</a:t>
            </a:r>
            <a:endParaRPr lang="en-US" sz="1600" dirty="0"/>
          </a:p>
        </p:txBody>
      </p:sp>
      <p:sp>
        <p:nvSpPr>
          <p:cNvPr id="14" name="Text 8"/>
          <p:cNvSpPr/>
          <p:nvPr/>
        </p:nvSpPr>
        <p:spPr>
          <a:xfrm>
            <a:off x="6819233" y="4508004"/>
            <a:ext cx="4710987"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Single-spaced, with </a:t>
            </a:r>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double spacing between citations</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arranged alphabetically.</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661475" y="645319"/>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Citing Journal Articles (APA)</a:t>
            </a:r>
            <a:endParaRPr lang="en-US" sz="3250" dirty="0"/>
          </a:p>
        </p:txBody>
      </p:sp>
      <p:sp>
        <p:nvSpPr>
          <p:cNvPr id="3" name="Text 1"/>
          <p:cNvSpPr/>
          <p:nvPr/>
        </p:nvSpPr>
        <p:spPr>
          <a:xfrm>
            <a:off x="661475" y="1492746"/>
            <a:ext cx="11478330"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The format varies depending on the number of authors. Below are the key rules for journal article references.</a:t>
            </a:r>
            <a:endParaRPr lang="en-US" sz="1300" dirty="0"/>
          </a:p>
        </p:txBody>
      </p:sp>
      <p:sp>
        <p:nvSpPr>
          <p:cNvPr id="4" name="Shape 2"/>
          <p:cNvSpPr/>
          <p:nvPr/>
        </p:nvSpPr>
        <p:spPr>
          <a:xfrm>
            <a:off x="661475" y="1943398"/>
            <a:ext cx="10868745" cy="4269184"/>
          </a:xfrm>
          <a:prstGeom prst="roundRect">
            <a:avLst>
              <a:gd name="adj" fmla="val 1627"/>
            </a:avLst>
          </a:prstGeom>
          <a:noFill/>
          <a:ln w="6350">
            <a:solidFill>
              <a:srgbClr val="000000">
                <a:alpha val="8000"/>
              </a:srgbClr>
            </a:solidFill>
            <a:prstDash val="solid"/>
          </a:ln>
        </p:spPr>
      </p:sp>
      <p:sp>
        <p:nvSpPr>
          <p:cNvPr id="5" name="Shape 3"/>
          <p:cNvSpPr/>
          <p:nvPr/>
        </p:nvSpPr>
        <p:spPr>
          <a:xfrm>
            <a:off x="661475" y="2428677"/>
            <a:ext cx="10868745" cy="10337"/>
          </a:xfrm>
          <a:prstGeom prst="rect">
            <a:avLst/>
          </a:prstGeom>
          <a:solidFill>
            <a:srgbClr val="000000">
              <a:alpha val="8000"/>
            </a:srgbClr>
          </a:solidFill>
          <a:ln/>
        </p:spPr>
      </p:sp>
      <p:sp>
        <p:nvSpPr>
          <p:cNvPr id="6" name="Shape 4"/>
          <p:cNvSpPr/>
          <p:nvPr/>
        </p:nvSpPr>
        <p:spPr>
          <a:xfrm>
            <a:off x="661475" y="3175397"/>
            <a:ext cx="10868745" cy="10337"/>
          </a:xfrm>
          <a:prstGeom prst="rect">
            <a:avLst/>
          </a:prstGeom>
          <a:solidFill>
            <a:srgbClr val="000000">
              <a:alpha val="8000"/>
            </a:srgbClr>
          </a:solidFill>
          <a:ln/>
        </p:spPr>
      </p:sp>
      <p:sp>
        <p:nvSpPr>
          <p:cNvPr id="7" name="Shape 5"/>
          <p:cNvSpPr/>
          <p:nvPr/>
        </p:nvSpPr>
        <p:spPr>
          <a:xfrm>
            <a:off x="661475" y="3922117"/>
            <a:ext cx="10868745" cy="10337"/>
          </a:xfrm>
          <a:prstGeom prst="rect">
            <a:avLst/>
          </a:prstGeom>
          <a:solidFill>
            <a:srgbClr val="000000">
              <a:alpha val="8000"/>
            </a:srgbClr>
          </a:solidFill>
          <a:ln/>
        </p:spPr>
      </p:sp>
      <p:sp>
        <p:nvSpPr>
          <p:cNvPr id="8" name="Shape 6"/>
          <p:cNvSpPr/>
          <p:nvPr/>
        </p:nvSpPr>
        <p:spPr>
          <a:xfrm>
            <a:off x="661475" y="5198070"/>
            <a:ext cx="10868745" cy="10337"/>
          </a:xfrm>
          <a:prstGeom prst="rect">
            <a:avLst/>
          </a:prstGeom>
          <a:solidFill>
            <a:srgbClr val="000000">
              <a:alpha val="8000"/>
            </a:srgbClr>
          </a:solidFill>
          <a:ln/>
        </p:spPr>
      </p:sp>
      <p:sp>
        <p:nvSpPr>
          <p:cNvPr id="9" name="Shape 7"/>
          <p:cNvSpPr/>
          <p:nvPr/>
        </p:nvSpPr>
        <p:spPr>
          <a:xfrm>
            <a:off x="2839074" y="1943398"/>
            <a:ext cx="10337" cy="4269184"/>
          </a:xfrm>
          <a:prstGeom prst="rect">
            <a:avLst/>
          </a:prstGeom>
          <a:solidFill>
            <a:srgbClr val="000000">
              <a:alpha val="8000"/>
            </a:srgbClr>
          </a:solidFill>
          <a:ln/>
        </p:spPr>
      </p:sp>
      <p:sp>
        <p:nvSpPr>
          <p:cNvPr id="10" name="Shape 8"/>
          <p:cNvSpPr/>
          <p:nvPr/>
        </p:nvSpPr>
        <p:spPr>
          <a:xfrm>
            <a:off x="7181472" y="1943398"/>
            <a:ext cx="10337" cy="4269184"/>
          </a:xfrm>
          <a:prstGeom prst="rect">
            <a:avLst/>
          </a:prstGeom>
          <a:solidFill>
            <a:srgbClr val="000000">
              <a:alpha val="8000"/>
            </a:srgbClr>
          </a:solidFill>
          <a:ln/>
        </p:spPr>
      </p:sp>
      <p:sp>
        <p:nvSpPr>
          <p:cNvPr id="11" name="Text 9"/>
          <p:cNvSpPr/>
          <p:nvPr/>
        </p:nvSpPr>
        <p:spPr>
          <a:xfrm>
            <a:off x="833218" y="2055316"/>
            <a:ext cx="2446971" cy="264616"/>
          </a:xfrm>
          <a:prstGeom prst="rect">
            <a:avLst/>
          </a:prstGeom>
          <a:noFill/>
          <a:ln/>
        </p:spPr>
        <p:txBody>
          <a:bodyPr wrap="none" lIns="0" tIns="0" rIns="0" bIns="0" rtlCol="0" anchor="t"/>
          <a:lstStyle/>
          <a:p>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Author Count</a:t>
            </a:r>
            <a:endParaRPr lang="en-US" sz="1300" dirty="0"/>
          </a:p>
        </p:txBody>
      </p:sp>
      <p:sp>
        <p:nvSpPr>
          <p:cNvPr id="12" name="Text 10"/>
          <p:cNvSpPr/>
          <p:nvPr/>
        </p:nvSpPr>
        <p:spPr>
          <a:xfrm>
            <a:off x="3007543" y="2055316"/>
            <a:ext cx="4615045" cy="264616"/>
          </a:xfrm>
          <a:prstGeom prst="rect">
            <a:avLst/>
          </a:prstGeom>
          <a:noFill/>
          <a:ln/>
        </p:spPr>
        <p:txBody>
          <a:bodyPr wrap="none" lIns="0" tIns="0" rIns="0" bIns="0" rtlCol="0" anchor="t"/>
          <a:lstStyle/>
          <a:p>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Rule</a:t>
            </a:r>
            <a:endParaRPr lang="en-US" sz="1300" dirty="0"/>
          </a:p>
        </p:txBody>
      </p:sp>
      <p:sp>
        <p:nvSpPr>
          <p:cNvPr id="13" name="Text 11"/>
          <p:cNvSpPr/>
          <p:nvPr/>
        </p:nvSpPr>
        <p:spPr>
          <a:xfrm>
            <a:off x="7349941" y="2055316"/>
            <a:ext cx="4618220" cy="264616"/>
          </a:xfrm>
          <a:prstGeom prst="rect">
            <a:avLst/>
          </a:prstGeom>
          <a:noFill/>
          <a:ln/>
        </p:spPr>
        <p:txBody>
          <a:bodyPr wrap="none" lIns="0" tIns="0" rIns="0" bIns="0" rtlCol="0" anchor="t"/>
          <a:lstStyle/>
          <a:p>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Example</a:t>
            </a:r>
            <a:endParaRPr lang="en-US" sz="1300" dirty="0"/>
          </a:p>
        </p:txBody>
      </p:sp>
      <p:sp>
        <p:nvSpPr>
          <p:cNvPr id="14" name="Text 12"/>
          <p:cNvSpPr/>
          <p:nvPr/>
        </p:nvSpPr>
        <p:spPr>
          <a:xfrm>
            <a:off x="833218" y="2537420"/>
            <a:ext cx="2446971"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One Author</a:t>
            </a:r>
            <a:endParaRPr lang="en-US" sz="1300" dirty="0"/>
          </a:p>
        </p:txBody>
      </p:sp>
      <p:sp>
        <p:nvSpPr>
          <p:cNvPr id="15" name="Text 13"/>
          <p:cNvSpPr/>
          <p:nvPr/>
        </p:nvSpPr>
        <p:spPr>
          <a:xfrm>
            <a:off x="3007543" y="2537420"/>
            <a:ext cx="4615045"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List the single author</a:t>
            </a:r>
            <a:endParaRPr lang="en-US" sz="1300" dirty="0"/>
          </a:p>
        </p:txBody>
      </p:sp>
      <p:sp>
        <p:nvSpPr>
          <p:cNvPr id="16" name="Text 14"/>
          <p:cNvSpPr/>
          <p:nvPr/>
        </p:nvSpPr>
        <p:spPr>
          <a:xfrm>
            <a:off x="7349941" y="2537420"/>
            <a:ext cx="400863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Williams, J. H. (2008). Employee engagement.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Professional Safety</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53(12), 40–45.</a:t>
            </a:r>
            <a:endParaRPr lang="en-US" sz="1300" dirty="0"/>
          </a:p>
        </p:txBody>
      </p:sp>
      <p:sp>
        <p:nvSpPr>
          <p:cNvPr id="17" name="Text 15"/>
          <p:cNvSpPr/>
          <p:nvPr/>
        </p:nvSpPr>
        <p:spPr>
          <a:xfrm>
            <a:off x="833218" y="3284141"/>
            <a:ext cx="2446971"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2–7 Authors</a:t>
            </a:r>
            <a:endParaRPr lang="en-US" sz="1300" dirty="0"/>
          </a:p>
        </p:txBody>
      </p:sp>
      <p:sp>
        <p:nvSpPr>
          <p:cNvPr id="18" name="Text 16"/>
          <p:cNvSpPr/>
          <p:nvPr/>
        </p:nvSpPr>
        <p:spPr>
          <a:xfrm>
            <a:off x="3007543" y="3284141"/>
            <a:ext cx="4615045"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List all authors</a:t>
            </a:r>
            <a:endParaRPr lang="en-US" sz="1300" dirty="0"/>
          </a:p>
        </p:txBody>
      </p:sp>
      <p:sp>
        <p:nvSpPr>
          <p:cNvPr id="19" name="Text 17"/>
          <p:cNvSpPr/>
          <p:nvPr/>
        </p:nvSpPr>
        <p:spPr>
          <a:xfrm>
            <a:off x="7349941" y="3284141"/>
            <a:ext cx="4008635" cy="529233"/>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Keller, T. E., Cusick, G. R., &amp; Courtney, M. E. (2007).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Social Services Review</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81, 453–484.</a:t>
            </a:r>
            <a:endParaRPr lang="en-US" sz="1300" dirty="0"/>
          </a:p>
        </p:txBody>
      </p:sp>
      <p:sp>
        <p:nvSpPr>
          <p:cNvPr id="20" name="Text 18"/>
          <p:cNvSpPr/>
          <p:nvPr/>
        </p:nvSpPr>
        <p:spPr>
          <a:xfrm>
            <a:off x="833218" y="4030861"/>
            <a:ext cx="2446971"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8+ Authors</a:t>
            </a:r>
            <a:endParaRPr lang="en-US" sz="1300" dirty="0"/>
          </a:p>
        </p:txBody>
      </p:sp>
      <p:sp>
        <p:nvSpPr>
          <p:cNvPr id="21" name="Text 19"/>
          <p:cNvSpPr/>
          <p:nvPr/>
        </p:nvSpPr>
        <p:spPr>
          <a:xfrm>
            <a:off x="3007543" y="4030861"/>
            <a:ext cx="4615045"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List first six, then "…", then last author</a:t>
            </a:r>
            <a:endParaRPr lang="en-US" sz="1300" dirty="0"/>
          </a:p>
        </p:txBody>
      </p:sp>
      <p:sp>
        <p:nvSpPr>
          <p:cNvPr id="22" name="Text 20"/>
          <p:cNvSpPr/>
          <p:nvPr/>
        </p:nvSpPr>
        <p:spPr>
          <a:xfrm>
            <a:off x="7349941" y="4030861"/>
            <a:ext cx="4008635" cy="1058466"/>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Wolchik, S. A., West, S. G., Sandler, I. N., Tein, J.-Y., Coatsworth, D., Lengua, L., … Griffin, W. A. (2000).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Journal of Consulting and Clinical Psychology</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68, 843–856.</a:t>
            </a:r>
            <a:endParaRPr lang="en-US" sz="1300" dirty="0"/>
          </a:p>
        </p:txBody>
      </p:sp>
      <p:sp>
        <p:nvSpPr>
          <p:cNvPr id="23" name="Text 21"/>
          <p:cNvSpPr/>
          <p:nvPr/>
        </p:nvSpPr>
        <p:spPr>
          <a:xfrm>
            <a:off x="833218" y="5306814"/>
            <a:ext cx="2446971"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Magazine Article</a:t>
            </a:r>
            <a:endParaRPr lang="en-US" sz="1300" dirty="0"/>
          </a:p>
        </p:txBody>
      </p:sp>
      <p:sp>
        <p:nvSpPr>
          <p:cNvPr id="24" name="Text 22"/>
          <p:cNvSpPr/>
          <p:nvPr/>
        </p:nvSpPr>
        <p:spPr>
          <a:xfrm>
            <a:off x="3007543" y="5306814"/>
            <a:ext cx="4615045" cy="264616"/>
          </a:xfrm>
          <a:prstGeom prst="rect">
            <a:avLst/>
          </a:prstGeom>
          <a:noFill/>
          <a:ln/>
        </p:spPr>
        <p:txBody>
          <a:bodyPr wrap="none" lIns="0" tIns="0" rIns="0" bIns="0" rtlCol="0" anchor="t"/>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Include date (Year, Month Day)</a:t>
            </a:r>
            <a:endParaRPr lang="en-US" sz="1300" dirty="0"/>
          </a:p>
        </p:txBody>
      </p:sp>
      <p:sp>
        <p:nvSpPr>
          <p:cNvPr id="25" name="Text 23"/>
          <p:cNvSpPr/>
          <p:nvPr/>
        </p:nvSpPr>
        <p:spPr>
          <a:xfrm>
            <a:off x="7349941" y="5306814"/>
            <a:ext cx="4008635" cy="793849"/>
          </a:xfrm>
          <a:prstGeom prst="rect">
            <a:avLst/>
          </a:prstGeom>
          <a:noFill/>
          <a:ln/>
        </p:spPr>
        <p:txBody>
          <a:bodyPr wrap="square" lIns="0" tIns="0" rIns="0" bIns="0" rtlCol="0" anchor="t">
            <a:normAutofit/>
          </a:bodyPr>
          <a:lstStyle/>
          <a:p>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Mathews, J., Berrett, D., &amp; Brillman, D. (2005, May 16). Other winning equations.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Newsweek</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145(20), 58–59.</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61475" y="999034"/>
            <a:ext cx="10868745" cy="516731"/>
          </a:xfrm>
          <a:prstGeom prst="rect">
            <a:avLst/>
          </a:prstGeom>
          <a:noFill/>
          <a:ln/>
        </p:spPr>
        <p:txBody>
          <a:bodyPr wrap="none" lIns="0" tIns="0" rIns="0" bIns="0" rtlCol="0" anchor="t"/>
          <a:lstStyle/>
          <a:p>
            <a:pPr algn="l" indent="0" marL="0">
              <a:lnSpc>
                <a:spcPct val="104000"/>
              </a:lnSpc>
              <a:buNone/>
            </a:pPr>
            <a:r>
              <a:rPr lang="en-US" sz="3250" dirty="0">
                <a:solidFill>
                  <a:srgbClr val="1B1B27"/>
                </a:solidFill>
                <a:latin typeface="Corben" pitchFamily="34" charset="0"/>
                <a:ea typeface="Corben" pitchFamily="34" charset="-122"/>
                <a:cs typeface="Corben" pitchFamily="34" charset="-120"/>
              </a:rPr>
              <a:t>Citing Books, Chapters &amp; Online Resources</a:t>
            </a:r>
            <a:endParaRPr lang="en-US" sz="3250" dirty="0"/>
          </a:p>
        </p:txBody>
      </p:sp>
      <p:sp>
        <p:nvSpPr>
          <p:cNvPr id="3" name="Text 1"/>
          <p:cNvSpPr/>
          <p:nvPr/>
        </p:nvSpPr>
        <p:spPr>
          <a:xfrm>
            <a:off x="661475" y="1929110"/>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Books &amp; Chapters</a:t>
            </a:r>
            <a:endParaRPr lang="en-US" sz="1600" dirty="0"/>
          </a:p>
        </p:txBody>
      </p:sp>
      <p:sp>
        <p:nvSpPr>
          <p:cNvPr id="4" name="Text 2"/>
          <p:cNvSpPr/>
          <p:nvPr/>
        </p:nvSpPr>
        <p:spPr>
          <a:xfrm>
            <a:off x="661475" y="2352873"/>
            <a:ext cx="5232666" cy="529233"/>
          </a:xfrm>
          <a:prstGeom prst="rect">
            <a:avLst/>
          </a:prstGeom>
          <a:noFill/>
          <a:ln/>
        </p:spPr>
        <p:txBody>
          <a:bodyPr wrap="square" lIns="0" tIns="0" rIns="0" bIns="0" rtlCol="0" anchor="t">
            <a:normAutofit/>
          </a:bodyPr>
          <a:lstStyle/>
          <a:p>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General Form:</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Author, A. A. (Year). </a:t>
            </a:r>
            <a:pPr algn="l" indent="0" marL="0">
              <a:lnSpc>
                <a:spcPct val="133000"/>
              </a:lnSpc>
              <a:buNone/>
            </a:pPr>
            <a:r>
              <a:rPr lang="en-US" sz="1300" i="1" dirty="0">
                <a:solidFill>
                  <a:srgbClr val="404155"/>
                </a:solidFill>
                <a:latin typeface="Nobile" pitchFamily="34" charset="0"/>
                <a:ea typeface="Nobile" pitchFamily="34" charset="-122"/>
                <a:cs typeface="Nobile" pitchFamily="34" charset="-120"/>
              </a:rPr>
              <a:t>Title of work.</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Location: Publisher.</a:t>
            </a:r>
            <a:endParaRPr lang="en-US" sz="1300" dirty="0"/>
          </a:p>
        </p:txBody>
      </p:sp>
      <p:sp>
        <p:nvSpPr>
          <p:cNvPr id="5" name="Text 3"/>
          <p:cNvSpPr/>
          <p:nvPr/>
        </p:nvSpPr>
        <p:spPr>
          <a:xfrm>
            <a:off x="661475" y="3030934"/>
            <a:ext cx="5232666" cy="1968004"/>
          </a:xfrm>
          <a:prstGeom prst="rect">
            <a:avLst/>
          </a:prstGeom>
          <a:noFill/>
          <a:ln/>
        </p:spPr>
        <p:txBody>
          <a:bodyPr wrap="square" lIns="0" tIns="66156" rIns="0" bIns="0" rtlCol="0" anchor="t">
            <a:normAutofit/>
          </a:bodyPr>
          <a:lstStyle/>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One Author:</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Alexie, S. (1992). </a:t>
            </a:r>
            <a:pPr algn="l" marL="264160" indent="-264160">
              <a:lnSpc>
                <a:spcPct val="133000"/>
              </a:lnSpc>
              <a:buSzPct val="100000"/>
              <a:buChar char="•"/>
            </a:pPr>
            <a:r>
              <a:rPr lang="en-US" sz="1300" i="1" dirty="0">
                <a:solidFill>
                  <a:srgbClr val="404155"/>
                </a:solidFill>
                <a:latin typeface="Nobile" pitchFamily="34" charset="0"/>
                <a:ea typeface="Nobile" pitchFamily="34" charset="-122"/>
                <a:cs typeface="Nobile" pitchFamily="34" charset="-120"/>
              </a:rPr>
              <a:t>The business of fancydancing.</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Brooklyn, NY: Hang Loose Press.</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Corporate Author:</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American Psychiatric Association. (1994). </a:t>
            </a:r>
            <a:pPr algn="l" marL="264160" indent="-264160">
              <a:lnSpc>
                <a:spcPct val="133000"/>
              </a:lnSpc>
              <a:buSzPct val="100000"/>
              <a:buChar char="•"/>
            </a:pPr>
            <a:r>
              <a:rPr lang="en-US" sz="1300" i="1" dirty="0">
                <a:solidFill>
                  <a:srgbClr val="404155"/>
                </a:solidFill>
                <a:latin typeface="Nobile" pitchFamily="34" charset="0"/>
                <a:ea typeface="Nobile" pitchFamily="34" charset="-122"/>
                <a:cs typeface="Nobile" pitchFamily="34" charset="-120"/>
              </a:rPr>
              <a:t>DSM</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(4th ed.). Washington, DC: Author.</a:t>
            </a:r>
            <a:endParaRPr lang="en-US" sz="1300" dirty="0"/>
          </a:p>
          <a:p>
            <a:pPr algn="l" marL="264160" indent="-264160">
              <a:lnSpc>
                <a:spcPct val="133000"/>
              </a:lnSpc>
              <a:buSzPct val="100000"/>
              <a:buChar char="•"/>
            </a:pPr>
            <a:r>
              <a:rPr lang="en-US" sz="1300" b="1" dirty="0">
                <a:solidFill>
                  <a:srgbClr val="404155"/>
                </a:solidFill>
                <a:latin typeface="Nobile Bold" pitchFamily="34" charset="0"/>
                <a:ea typeface="Nobile Bold" pitchFamily="34" charset="-122"/>
                <a:cs typeface="Nobile Bold" pitchFamily="34" charset="-120"/>
              </a:rPr>
              <a:t>Chapter in a Book:</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Booth-LaForce, C., &amp; Kerns, K. A. (2009). In K. H. Rubin et al. (Eds.), </a:t>
            </a:r>
            <a:pPr algn="l" marL="264160" indent="-264160">
              <a:lnSpc>
                <a:spcPct val="133000"/>
              </a:lnSpc>
              <a:buSzPct val="100000"/>
              <a:buChar char="•"/>
            </a:pPr>
            <a:r>
              <a:rPr lang="en-US" sz="1300" i="1" dirty="0">
                <a:solidFill>
                  <a:srgbClr val="404155"/>
                </a:solidFill>
                <a:latin typeface="Nobile" pitchFamily="34" charset="0"/>
                <a:ea typeface="Nobile" pitchFamily="34" charset="-122"/>
                <a:cs typeface="Nobile" pitchFamily="34" charset="-120"/>
              </a:rPr>
              <a:t>Handbook of peer interactions</a:t>
            </a:r>
            <a:pPr algn="l" marL="264160" indent="-264160">
              <a:lnSpc>
                <a:spcPct val="133000"/>
              </a:lnSpc>
              <a:buSzPct val="100000"/>
              <a:buChar char="•"/>
            </a:pPr>
            <a:r>
              <a:rPr lang="en-US" sz="1300" dirty="0">
                <a:solidFill>
                  <a:srgbClr val="404155"/>
                </a:solidFill>
                <a:latin typeface="Nobile" pitchFamily="34" charset="0"/>
                <a:ea typeface="Nobile" pitchFamily="34" charset="-122"/>
                <a:cs typeface="Nobile" pitchFamily="34" charset="-120"/>
              </a:rPr>
              <a:t> (pp. 490–507). New York: Guilford Press.</a:t>
            </a:r>
            <a:endParaRPr lang="en-US" sz="1300" dirty="0"/>
          </a:p>
        </p:txBody>
      </p:sp>
      <p:sp>
        <p:nvSpPr>
          <p:cNvPr id="6" name="Text 4"/>
          <p:cNvSpPr/>
          <p:nvPr/>
        </p:nvSpPr>
        <p:spPr>
          <a:xfrm>
            <a:off x="6303904" y="1929110"/>
            <a:ext cx="5232666" cy="258465"/>
          </a:xfrm>
          <a:prstGeom prst="rect">
            <a:avLst/>
          </a:prstGeom>
          <a:noFill/>
          <a:ln/>
        </p:spPr>
        <p:txBody>
          <a:bodyPr wrap="none" lIns="0" tIns="0" rIns="0" bIns="0" rtlCol="0" anchor="t"/>
          <a:lstStyle/>
          <a:p>
            <a:pPr algn="l" indent="0" marL="0">
              <a:lnSpc>
                <a:spcPct val="104000"/>
              </a:lnSpc>
              <a:buNone/>
            </a:pPr>
            <a:r>
              <a:rPr lang="en-US" sz="1600" dirty="0">
                <a:solidFill>
                  <a:srgbClr val="1B1B27"/>
                </a:solidFill>
                <a:latin typeface="Corben" pitchFamily="34" charset="0"/>
                <a:ea typeface="Corben" pitchFamily="34" charset="-122"/>
                <a:cs typeface="Corben" pitchFamily="34" charset="-120"/>
              </a:rPr>
              <a:t>Online Resources</a:t>
            </a:r>
            <a:endParaRPr lang="en-US" sz="1600" dirty="0"/>
          </a:p>
        </p:txBody>
      </p:sp>
      <p:sp>
        <p:nvSpPr>
          <p:cNvPr id="7" name="Text 5"/>
          <p:cNvSpPr/>
          <p:nvPr/>
        </p:nvSpPr>
        <p:spPr>
          <a:xfrm>
            <a:off x="6303904" y="2352873"/>
            <a:ext cx="5232666" cy="3357265"/>
          </a:xfrm>
          <a:prstGeom prst="rect">
            <a:avLst/>
          </a:prstGeom>
          <a:noFill/>
          <a:ln/>
        </p:spPr>
        <p:txBody>
          <a:bodyPr wrap="square" lIns="0" tIns="0" rIns="0" bIns="0" rtlCol="0" anchor="t">
            <a:normAutofit/>
          </a:bodyPr>
          <a:lstStyle/>
          <a:p>
            <a:pPr algn="l" indent="0" marL="0">
              <a:lnSpc>
                <a:spcPct val="133000"/>
              </a:lnSpc>
              <a:spcAft>
                <a:spcPts val="1150"/>
              </a:spcAft>
              <a:buNone/>
            </a:pPr>
            <a:r>
              <a:rPr lang="en-US" sz="1300" b="1" dirty="0">
                <a:solidFill>
                  <a:srgbClr val="404155"/>
                </a:solidFill>
                <a:latin typeface="Nobile Bold" pitchFamily="34" charset="0"/>
                <a:ea typeface="Nobile Bold" pitchFamily="34" charset="-122"/>
                <a:cs typeface="Nobile Bold" pitchFamily="34" charset="-120"/>
              </a:rPr>
              <a:t>Database Article:</a:t>
            </a:r>
            <a:pPr algn="l" indent="0" marL="0">
              <a:lnSpc>
                <a:spcPct val="133000"/>
              </a:lnSpc>
              <a:spcAft>
                <a:spcPts val="1150"/>
              </a:spcAft>
              <a:buNone/>
            </a:pPr>
            <a:r>
              <a:rPr lang="en-US" sz="1300" dirty="0">
                <a:solidFill>
                  <a:srgbClr val="404155"/>
                </a:solidFill>
                <a:latin typeface="Nobile" pitchFamily="34" charset="0"/>
                <a:ea typeface="Nobile" pitchFamily="34" charset="-122"/>
                <a:cs typeface="Nobile" pitchFamily="34" charset="-120"/>
              </a:rPr>
              <a:t> Use the article's DOI (Digital Object Identifier), the unique code given by the publisher. If no DOI, use the journal's homepage URL.</a:t>
            </a:r>
            <a:endParaRPr lang="en-US" sz="1300" dirty="0"/>
          </a:p>
          <a:p>
            <a:pPr algn="l" indent="0" marL="0">
              <a:lnSpc>
                <a:spcPct val="133000"/>
              </a:lnSpc>
              <a:spcAft>
                <a:spcPts val="1150"/>
              </a:spcAft>
              <a:buNone/>
            </a:pPr>
            <a:r>
              <a:rPr lang="en-US" sz="1300" dirty="0">
                <a:solidFill>
                  <a:srgbClr val="404155"/>
                </a:solidFill>
                <a:latin typeface="Nobile" pitchFamily="34" charset="0"/>
                <a:ea typeface="Nobile" pitchFamily="34" charset="-122"/>
                <a:cs typeface="Nobile" pitchFamily="34" charset="-120"/>
              </a:rPr>
              <a:t>Senior, B., &amp; Swailes, S. (2007). Inside management teams. </a:t>
            </a:r>
            <a:pPr algn="l" indent="0" marL="0">
              <a:lnSpc>
                <a:spcPct val="133000"/>
              </a:lnSpc>
              <a:spcAft>
                <a:spcPts val="1150"/>
              </a:spcAft>
              <a:buNone/>
            </a:pPr>
            <a:r>
              <a:rPr lang="en-US" sz="1300" i="1" dirty="0">
                <a:solidFill>
                  <a:srgbClr val="404155"/>
                </a:solidFill>
                <a:latin typeface="Nobile" pitchFamily="34" charset="0"/>
                <a:ea typeface="Nobile" pitchFamily="34" charset="-122"/>
                <a:cs typeface="Nobile" pitchFamily="34" charset="-120"/>
              </a:rPr>
              <a:t>British Journal of Management</a:t>
            </a:r>
            <a:pPr algn="l" indent="0" marL="0">
              <a:lnSpc>
                <a:spcPct val="133000"/>
              </a:lnSpc>
              <a:spcAft>
                <a:spcPts val="1150"/>
              </a:spcAft>
              <a:buNone/>
            </a:pPr>
            <a:r>
              <a:rPr lang="en-US" sz="1300" dirty="0">
                <a:solidFill>
                  <a:srgbClr val="404155"/>
                </a:solidFill>
                <a:latin typeface="Nobile" pitchFamily="34" charset="0"/>
                <a:ea typeface="Nobile" pitchFamily="34" charset="-122"/>
                <a:cs typeface="Nobile" pitchFamily="34" charset="-120"/>
              </a:rPr>
              <a:t>, 18, 138–153. doi:10.1111/j.1467-8551.2006.00507.x</a:t>
            </a:r>
            <a:endParaRPr lang="en-US" sz="1300" dirty="0"/>
          </a:p>
          <a:p>
            <a:pPr algn="l" indent="0" marL="0">
              <a:lnSpc>
                <a:spcPct val="133000"/>
              </a:lnSpc>
              <a:spcAft>
                <a:spcPts val="1150"/>
              </a:spcAft>
              <a:buNone/>
            </a:pPr>
            <a:r>
              <a:rPr lang="en-US" sz="1300" b="1" dirty="0">
                <a:solidFill>
                  <a:srgbClr val="404155"/>
                </a:solidFill>
                <a:latin typeface="Nobile Bold" pitchFamily="34" charset="0"/>
                <a:ea typeface="Nobile Bold" pitchFamily="34" charset="-122"/>
                <a:cs typeface="Nobile Bold" pitchFamily="34" charset="-120"/>
              </a:rPr>
              <a:t>Online Report:</a:t>
            </a:r>
            <a:pPr algn="l" indent="0" marL="0">
              <a:lnSpc>
                <a:spcPct val="133000"/>
              </a:lnSpc>
              <a:spcAft>
                <a:spcPts val="1150"/>
              </a:spcAft>
              <a:buNone/>
            </a:pPr>
            <a:r>
              <a:rPr lang="en-US" sz="1300" dirty="0">
                <a:solidFill>
                  <a:srgbClr val="404155"/>
                </a:solidFill>
                <a:latin typeface="Nobile" pitchFamily="34" charset="0"/>
                <a:ea typeface="Nobile" pitchFamily="34" charset="-122"/>
                <a:cs typeface="Nobile" pitchFamily="34" charset="-120"/>
              </a:rPr>
              <a:t> Author, A. A. (Year). </a:t>
            </a:r>
            <a:pPr algn="l" indent="0" marL="0">
              <a:lnSpc>
                <a:spcPct val="133000"/>
              </a:lnSpc>
              <a:spcAft>
                <a:spcPts val="1150"/>
              </a:spcAft>
              <a:buNone/>
            </a:pPr>
            <a:r>
              <a:rPr lang="en-US" sz="1300" i="1" dirty="0">
                <a:solidFill>
                  <a:srgbClr val="404155"/>
                </a:solidFill>
                <a:latin typeface="Nobile" pitchFamily="34" charset="0"/>
                <a:ea typeface="Nobile" pitchFamily="34" charset="-122"/>
                <a:cs typeface="Nobile" pitchFamily="34" charset="-120"/>
              </a:rPr>
              <a:t>Title of work.</a:t>
            </a:r>
            <a:pPr algn="l" indent="0" marL="0">
              <a:lnSpc>
                <a:spcPct val="133000"/>
              </a:lnSpc>
              <a:spcAft>
                <a:spcPts val="1150"/>
              </a:spcAft>
              <a:buNone/>
            </a:pPr>
            <a:r>
              <a:rPr lang="en-US" sz="1300" dirty="0">
                <a:solidFill>
                  <a:srgbClr val="404155"/>
                </a:solidFill>
                <a:latin typeface="Nobile" pitchFamily="34" charset="0"/>
                <a:ea typeface="Nobile" pitchFamily="34" charset="-122"/>
                <a:cs typeface="Nobile" pitchFamily="34" charset="-120"/>
              </a:rPr>
              <a:t> Retrieved from web address.</a:t>
            </a:r>
            <a:endParaRPr lang="en-US" sz="1300" dirty="0"/>
          </a:p>
          <a:p>
            <a:pPr algn="l" indent="0" marL="0">
              <a:lnSpc>
                <a:spcPct val="133000"/>
              </a:lnSpc>
              <a:buNone/>
            </a:pPr>
            <a:r>
              <a:rPr lang="en-US" sz="1300" b="1" dirty="0">
                <a:solidFill>
                  <a:srgbClr val="404155"/>
                </a:solidFill>
                <a:latin typeface="Nobile Bold" pitchFamily="34" charset="0"/>
                <a:ea typeface="Nobile Bold" pitchFamily="34" charset="-122"/>
                <a:cs typeface="Nobile Bold" pitchFamily="34" charset="-120"/>
              </a:rPr>
              <a:t>No Author/No Date:</a:t>
            </a:r>
            <a:pPr algn="l" indent="0" marL="0">
              <a:lnSpc>
                <a:spcPct val="133000"/>
              </a:lnSpc>
              <a:buNone/>
            </a:pPr>
            <a:r>
              <a:rPr lang="en-US" sz="1300" dirty="0">
                <a:solidFill>
                  <a:srgbClr val="404155"/>
                </a:solidFill>
                <a:latin typeface="Nobile" pitchFamily="34" charset="0"/>
                <a:ea typeface="Nobile" pitchFamily="34" charset="-122"/>
                <a:cs typeface="Nobile" pitchFamily="34" charset="-120"/>
              </a:rPr>
              <a:t> Use "n.d." and retrieve from the URL. For an entire website (not a specific document), it is sufficient to give the URL in the text.</a:t>
            </a:r>
            <a:endParaRPr lang="en-US" sz="13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661475" y="624086"/>
            <a:ext cx="10868745" cy="500658"/>
          </a:xfrm>
          <a:prstGeom prst="rect">
            <a:avLst/>
          </a:prstGeom>
          <a:noFill/>
          <a:ln/>
        </p:spPr>
        <p:txBody>
          <a:bodyPr wrap="none" lIns="0" tIns="0" rIns="0" bIns="0" rtlCol="0" anchor="t"/>
          <a:lstStyle/>
          <a:p>
            <a:pPr algn="l" indent="0" marL="0">
              <a:lnSpc>
                <a:spcPct val="104000"/>
              </a:lnSpc>
              <a:buNone/>
            </a:pPr>
            <a:r>
              <a:rPr lang="en-US" sz="3150" dirty="0">
                <a:solidFill>
                  <a:srgbClr val="1B1B27"/>
                </a:solidFill>
                <a:latin typeface="Corben" pitchFamily="34" charset="0"/>
                <a:ea typeface="Corben" pitchFamily="34" charset="-122"/>
                <a:cs typeface="Corben" pitchFamily="34" charset="-120"/>
              </a:rPr>
              <a:t>In-Text Citations &amp; Secondary Sources</a:t>
            </a:r>
            <a:endParaRPr lang="en-US" sz="3150" dirty="0"/>
          </a:p>
        </p:txBody>
      </p:sp>
      <p:sp>
        <p:nvSpPr>
          <p:cNvPr id="3" name="Text 1"/>
          <p:cNvSpPr/>
          <p:nvPr/>
        </p:nvSpPr>
        <p:spPr>
          <a:xfrm>
            <a:off x="661475" y="1435100"/>
            <a:ext cx="11478330" cy="252313"/>
          </a:xfrm>
          <a:prstGeom prst="rect">
            <a:avLst/>
          </a:prstGeom>
          <a:noFill/>
          <a:ln/>
        </p:spPr>
        <p:txBody>
          <a:bodyPr wrap="none" lIns="0" tIns="0" rIns="0" bIns="0" rtlCol="0" anchor="t"/>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APA uses brief in-text referencing consisting of the </a:t>
            </a:r>
            <a:pPr algn="l" indent="0" marL="0">
              <a:lnSpc>
                <a:spcPct val="131000"/>
              </a:lnSpc>
              <a:buNone/>
            </a:pPr>
            <a:r>
              <a:rPr lang="en-US" sz="1250" b="1" dirty="0">
                <a:solidFill>
                  <a:srgbClr val="404155"/>
                </a:solidFill>
                <a:latin typeface="Nobile Bold" pitchFamily="34" charset="0"/>
                <a:ea typeface="Nobile Bold" pitchFamily="34" charset="-122"/>
                <a:cs typeface="Nobile Bold" pitchFamily="34" charset="-120"/>
              </a:rPr>
              <a:t>author's name and year of publication</a:t>
            </a:r>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 Add the page number when directly quoting.</a:t>
            </a:r>
            <a:endParaRPr lang="en-US" sz="1250" dirty="0"/>
          </a:p>
        </p:txBody>
      </p:sp>
      <p:pic>
        <p:nvPicPr>
          <p:cNvPr id="4" name="Image 0" descr="preencoded.png">    </p:cNvPr>
          <p:cNvPicPr>
            <a:picLocks noChangeAspect="1"/>
          </p:cNvPicPr>
          <p:nvPr/>
        </p:nvPicPr>
        <p:blipFill>
          <a:blip r:embed="rId1">
            <a:extLst>
              <a:ext uri="{96DAC541-7B7A-43D3-8B79-37D633B846F1}">
                <asvg:svgBlip xmlns:asvg="http://schemas.microsoft.com/office/drawing/2016/SVG/main" r:embed="rId2"/>
              </a:ext>
            </a:extLst>
          </a:blip>
          <a:stretch>
            <a:fillRect/>
          </a:stretch>
        </p:blipFill>
        <p:spPr>
          <a:xfrm>
            <a:off x="661475" y="1861939"/>
            <a:ext cx="5356786" cy="3317974"/>
          </a:xfrm>
          <a:prstGeom prst="rect">
            <a:avLst/>
          </a:prstGeom>
        </p:spPr>
      </p:pic>
      <p:sp>
        <p:nvSpPr>
          <p:cNvPr id="5" name="Text 2"/>
          <p:cNvSpPr/>
          <p:nvPr/>
        </p:nvSpPr>
        <p:spPr>
          <a:xfrm>
            <a:off x="916858" y="2041128"/>
            <a:ext cx="4922218"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Standard In-Text Citation</a:t>
            </a:r>
            <a:endParaRPr lang="en-US" sz="1550" dirty="0"/>
          </a:p>
        </p:txBody>
      </p:sp>
      <p:sp>
        <p:nvSpPr>
          <p:cNvPr id="6" name="Text 3"/>
          <p:cNvSpPr/>
          <p:nvPr/>
        </p:nvSpPr>
        <p:spPr>
          <a:xfrm>
            <a:off x="916858" y="2384524"/>
            <a:ext cx="4922218" cy="756940"/>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Citations usually consist of the name of the author(s) and the year of publication. The page number is added when utilizing a direct quotation.</a:t>
            </a:r>
            <a:endParaRPr lang="en-US" sz="1250" dirty="0"/>
          </a:p>
        </p:txBody>
      </p:sp>
      <p:pic>
        <p:nvPicPr>
          <p:cNvPr id="7" name="Image 1" descr="preencoded.png">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173435" y="1861939"/>
            <a:ext cx="5356786" cy="3317974"/>
          </a:xfrm>
          <a:prstGeom prst="rect">
            <a:avLst/>
          </a:prstGeom>
        </p:spPr>
      </p:pic>
      <p:sp>
        <p:nvSpPr>
          <p:cNvPr id="8" name="Text 4"/>
          <p:cNvSpPr/>
          <p:nvPr/>
        </p:nvSpPr>
        <p:spPr>
          <a:xfrm>
            <a:off x="6428817" y="2041128"/>
            <a:ext cx="4922218" cy="250329"/>
          </a:xfrm>
          <a:prstGeom prst="rect">
            <a:avLst/>
          </a:prstGeom>
          <a:noFill/>
          <a:ln/>
        </p:spPr>
        <p:txBody>
          <a:bodyPr wrap="none" lIns="0" tIns="0" rIns="0" bIns="0" rtlCol="0" anchor="t"/>
          <a:lstStyle/>
          <a:p>
            <a:pPr algn="l" indent="0" marL="0">
              <a:lnSpc>
                <a:spcPct val="104000"/>
              </a:lnSpc>
              <a:buNone/>
            </a:pPr>
            <a:r>
              <a:rPr lang="en-US" sz="1550" dirty="0">
                <a:solidFill>
                  <a:srgbClr val="404155"/>
                </a:solidFill>
                <a:latin typeface="Corben" pitchFamily="34" charset="0"/>
                <a:ea typeface="Corben" pitchFamily="34" charset="-122"/>
                <a:cs typeface="Corben" pitchFamily="34" charset="-120"/>
              </a:rPr>
              <a:t>Citing Secondary Sources</a:t>
            </a:r>
            <a:endParaRPr lang="en-US" sz="1550" dirty="0"/>
          </a:p>
        </p:txBody>
      </p:sp>
      <p:sp>
        <p:nvSpPr>
          <p:cNvPr id="9" name="Text 5"/>
          <p:cNvSpPr/>
          <p:nvPr/>
        </p:nvSpPr>
        <p:spPr>
          <a:xfrm>
            <a:off x="6428817" y="2384524"/>
            <a:ext cx="4922218" cy="2616200"/>
          </a:xfrm>
          <a:prstGeom prst="rect">
            <a:avLst/>
          </a:prstGeom>
          <a:noFill/>
          <a:ln/>
        </p:spPr>
        <p:txBody>
          <a:bodyPr wrap="square" lIns="0" tIns="0" rIns="0" bIns="0" rtlCol="0" anchor="t">
            <a:normAutofit/>
          </a:bodyPr>
          <a:lstStyle/>
          <a:p>
            <a:pPr algn="l" indent="0" marL="0">
              <a:lnSpc>
                <a:spcPct val="131000"/>
              </a:lnSpc>
              <a:spcAft>
                <a:spcPts val="700"/>
              </a:spcAft>
              <a:buNone/>
            </a:pPr>
            <a:r>
              <a:rPr lang="en-US" sz="1250" dirty="0">
                <a:solidFill>
                  <a:srgbClr val="404155"/>
                </a:solidFill>
                <a:latin typeface="Nobile" pitchFamily="34" charset="0"/>
                <a:ea typeface="Nobile" pitchFamily="34" charset="-122"/>
                <a:cs typeface="Nobile" pitchFamily="34" charset="-120"/>
              </a:rPr>
              <a:t>When citing a work discussed in a secondary source, give both the primary and secondary sources in the text. Example: Seidenberg and McClelland's study (as cited in Coltheart, Curtis, Atkins, &amp; Haller, 1993) provided a glimpse into the world.</a:t>
            </a:r>
            <a:endParaRPr lang="en-US" sz="1250" dirty="0"/>
          </a:p>
          <a:p>
            <a:pPr algn="l" indent="0" marL="0">
              <a:lnSpc>
                <a:spcPct val="131000"/>
              </a:lnSpc>
              <a:buNone/>
            </a:pPr>
            <a:r>
              <a:rPr lang="en-US" sz="1250" b="1" dirty="0">
                <a:solidFill>
                  <a:srgbClr val="404155"/>
                </a:solidFill>
                <a:latin typeface="Nobile Bold" pitchFamily="34" charset="0"/>
                <a:ea typeface="Nobile Bold" pitchFamily="34" charset="-122"/>
                <a:cs typeface="Nobile Bold" pitchFamily="34" charset="-120"/>
              </a:rPr>
              <a:t>Important:</a:t>
            </a:r>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 In the references page, cite </a:t>
            </a:r>
            <a:pPr algn="l" indent="0" marL="0">
              <a:lnSpc>
                <a:spcPct val="131000"/>
              </a:lnSpc>
              <a:buNone/>
            </a:pPr>
            <a:r>
              <a:rPr lang="en-US" sz="1250" i="1" dirty="0">
                <a:solidFill>
                  <a:srgbClr val="404155"/>
                </a:solidFill>
                <a:latin typeface="Nobile" pitchFamily="34" charset="0"/>
                <a:ea typeface="Nobile" pitchFamily="34" charset="-122"/>
                <a:cs typeface="Nobile" pitchFamily="34" charset="-120"/>
              </a:rPr>
              <a:t>only</a:t>
            </a:r>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 the secondary source you read — not the original study. For example, you would cite Coltheart, M., Curtis, B., Atkins, P., &amp; Haller, M. (1993). Models of reading aloud: Dual-route and parallel-distributed processing approaches. </a:t>
            </a:r>
            <a:pPr algn="l" indent="0" marL="0">
              <a:lnSpc>
                <a:spcPct val="131000"/>
              </a:lnSpc>
              <a:buNone/>
            </a:pPr>
            <a:r>
              <a:rPr lang="en-US" sz="1250" i="1" dirty="0">
                <a:solidFill>
                  <a:srgbClr val="404155"/>
                </a:solidFill>
                <a:latin typeface="Nobile" pitchFamily="34" charset="0"/>
                <a:ea typeface="Nobile" pitchFamily="34" charset="-122"/>
                <a:cs typeface="Nobile" pitchFamily="34" charset="-120"/>
              </a:rPr>
              <a:t>Psychological Review</a:t>
            </a:r>
            <a:pPr algn="l" indent="0" marL="0">
              <a:lnSpc>
                <a:spcPct val="131000"/>
              </a:lnSpc>
              <a:buNone/>
            </a:pPr>
            <a:r>
              <a:rPr lang="en-US" sz="1250" dirty="0">
                <a:solidFill>
                  <a:srgbClr val="404155"/>
                </a:solidFill>
                <a:latin typeface="Nobile" pitchFamily="34" charset="0"/>
                <a:ea typeface="Nobile" pitchFamily="34" charset="-122"/>
                <a:cs typeface="Nobile" pitchFamily="34" charset="-120"/>
              </a:rPr>
              <a:t>, 100, 589–608.</a:t>
            </a:r>
            <a:endParaRPr lang="en-US" sz="1250" dirty="0"/>
          </a:p>
        </p:txBody>
      </p:sp>
      <p:sp>
        <p:nvSpPr>
          <p:cNvPr id="10" name="Shape 6"/>
          <p:cNvSpPr/>
          <p:nvPr/>
        </p:nvSpPr>
        <p:spPr>
          <a:xfrm>
            <a:off x="661475" y="5354439"/>
            <a:ext cx="10868745" cy="879376"/>
          </a:xfrm>
          <a:prstGeom prst="roundRect">
            <a:avLst>
              <a:gd name="adj" fmla="val 7652"/>
            </a:avLst>
          </a:prstGeom>
          <a:solidFill>
            <a:srgbClr val="D2D9F9"/>
          </a:solidFill>
          <a:ln/>
        </p:spPr>
      </p:sp>
      <p:pic>
        <p:nvPicPr>
          <p:cNvPr id="11" name="Image 2" descr="preencoded.png">    </p:cNvPr>
          <p:cNvPicPr>
            <a:picLocks noChangeAspect="1"/>
          </p:cNvPicPr>
          <p:nvPr/>
        </p:nvPicPr>
        <p:blipFill>
          <a:blip r:embed="rId5"/>
          <a:stretch>
            <a:fillRect/>
          </a:stretch>
        </p:blipFill>
        <p:spPr>
          <a:xfrm>
            <a:off x="821610" y="5574506"/>
            <a:ext cx="200218" cy="160139"/>
          </a:xfrm>
          <a:prstGeom prst="rect">
            <a:avLst/>
          </a:prstGeom>
        </p:spPr>
      </p:pic>
      <p:sp>
        <p:nvSpPr>
          <p:cNvPr id="12" name="Text 7"/>
          <p:cNvSpPr/>
          <p:nvPr/>
        </p:nvSpPr>
        <p:spPr>
          <a:xfrm>
            <a:off x="1181963" y="5549602"/>
            <a:ext cx="10188122" cy="504627"/>
          </a:xfrm>
          <a:prstGeom prst="rect">
            <a:avLst/>
          </a:prstGeom>
          <a:noFill/>
          <a:ln/>
        </p:spPr>
        <p:txBody>
          <a:bodyPr wrap="square" lIns="0" tIns="0" rIns="0" bIns="0" rtlCol="0" anchor="t">
            <a:normAutofit/>
          </a:bodyPr>
          <a:lstStyle/>
          <a:p>
            <a:pPr algn="l" indent="0" marL="0">
              <a:lnSpc>
                <a:spcPct val="131000"/>
              </a:lnSpc>
              <a:buNone/>
            </a:pPr>
            <a:r>
              <a:rPr lang="en-US" sz="1250" dirty="0">
                <a:solidFill>
                  <a:srgbClr val="000000"/>
                </a:solidFill>
                <a:latin typeface="Nobile" pitchFamily="34" charset="0"/>
                <a:ea typeface="Nobile" pitchFamily="34" charset="-122"/>
                <a:cs typeface="Nobile" pitchFamily="34" charset="-120"/>
              </a:rPr>
              <a:t>Key Takeaway: Always cite when using others' work — whether paraphrasing or quoting — to maintain academic integrity and allow readers to trace the genealogy of ideas.</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
  <cp:revision>1</cp:revision>
  <dcterms:created xsi:type="dcterms:W3CDTF">2026-08-23T06:34:55Z</dcterms:created>
  <dcterms:modified xsi:type="dcterms:W3CDTF">2026-08-23T06:34:55Z</dcterms:modified>
</cp:coreProperties>
</file>