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Corben"/>
      <p:regular r:id="rId201314"/>
    </p:embeddedFont>
    <p:embeddedFont>
      <p:font typeface="Corben Bold"/>
      <p:regular r:id="rId201315"/>
    </p:embeddedFont>
    <p:embeddedFont>
      <p:font typeface="Nobile"/>
      <p:regular r:id="rId201316"/>
    </p:embeddedFont>
    <p:embeddedFont>
      <p:font typeface="Nobile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jpe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2.png"/><Relationship Id="rId5" Type="http://schemas.openxmlformats.org/officeDocument/2006/relationships/image" Target="../media/image-3-3.svg"/><Relationship Id="rId6" Type="http://schemas.openxmlformats.org/officeDocument/2006/relationships/image" Target="../media/image-3-2.png"/><Relationship Id="rId7" Type="http://schemas.openxmlformats.org/officeDocument/2006/relationships/image" Target="../media/image-3-3.svg"/><Relationship Id="rId8" Type="http://schemas.openxmlformats.org/officeDocument/2006/relationships/image" Target="../media/image-3-8.png"/><Relationship Id="rId9" Type="http://schemas.openxmlformats.org/officeDocument/2006/relationships/image" Target="../media/image-3-9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svg"/><Relationship Id="rId4" Type="http://schemas.openxmlformats.org/officeDocument/2006/relationships/image" Target="../media/image-9-4.png"/><Relationship Id="rId5" Type="http://schemas.openxmlformats.org/officeDocument/2006/relationships/image" Target="../media/image-9-5.svg"/><Relationship Id="rId6" Type="http://schemas.openxmlformats.org/officeDocument/2006/relationships/image" Target="../media/image-9-4.png"/><Relationship Id="rId7" Type="http://schemas.openxmlformats.org/officeDocument/2006/relationships/image" Target="../media/image-9-5.svg"/><Relationship Id="rId8" Type="http://schemas.openxmlformats.org/officeDocument/2006/relationships/image" Target="../media/image-9-8.png"/><Relationship Id="rId9" Type="http://schemas.openxmlformats.org/officeDocument/2006/relationships/image" Target="../media/image-9-9.svg"/><Relationship Id="rId10" Type="http://schemas.openxmlformats.org/officeDocument/2006/relationships/image" Target="../media/image-9-4.png"/><Relationship Id="rId11" Type="http://schemas.openxmlformats.org/officeDocument/2006/relationships/image" Target="../media/image-9-5.svg"/><Relationship Id="rId12" Type="http://schemas.openxmlformats.org/officeDocument/2006/relationships/slideLayout" Target="../slideLayouts/slideLayout2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172593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Essential Nutrition Actions (ENA)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3454102"/>
            <a:ext cx="629686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An action-oriented approach to nutrition that, if implemented, is estimated to decrease child mortality by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967E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25%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The seven essential actions and six contact points should be included in the curricula of all health science students.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61475" y="4433987"/>
            <a:ext cx="1089791" cy="251420"/>
          </a:xfrm>
          <a:prstGeom prst="roundRect">
            <a:avLst>
              <a:gd name="adj" fmla="val 22103"/>
            </a:avLst>
          </a:prstGeom>
          <a:solidFill>
            <a:srgbClr val="D2D9F9"/>
          </a:solidFill>
          <a:ln/>
        </p:spPr>
      </p:sp>
      <p:sp>
        <p:nvSpPr>
          <p:cNvPr id="6" name="Text 3"/>
          <p:cNvSpPr/>
          <p:nvPr/>
        </p:nvSpPr>
        <p:spPr>
          <a:xfrm>
            <a:off x="760691" y="4483596"/>
            <a:ext cx="1500944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UNIT TWELVE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1833913" y="4433987"/>
            <a:ext cx="952476" cy="251420"/>
          </a:xfrm>
          <a:prstGeom prst="roundRect">
            <a:avLst>
              <a:gd name="adj" fmla="val 22103"/>
            </a:avLst>
          </a:prstGeom>
          <a:noFill/>
          <a:ln w="6350">
            <a:solidFill>
              <a:srgbClr val="4967E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933130" y="4483596"/>
            <a:ext cx="1363628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967E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NUTRITION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9186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The Seven Essential Actions at a Glance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639292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ENA organizes nutrition support into seven focused action areas, each targeting a specific nutritional challenge across the lifecycle.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61475" y="2089944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01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61475" y="2351881"/>
            <a:ext cx="3512653" cy="19050"/>
          </a:xfrm>
          <a:prstGeom prst="rect">
            <a:avLst/>
          </a:prstGeom>
          <a:solidFill>
            <a:srgbClr val="4967E9"/>
          </a:solidFill>
          <a:ln/>
        </p:spPr>
      </p:sp>
      <p:sp>
        <p:nvSpPr>
          <p:cNvPr id="6" name="Text 4"/>
          <p:cNvSpPr/>
          <p:nvPr/>
        </p:nvSpPr>
        <p:spPr>
          <a:xfrm>
            <a:off x="661475" y="2472630"/>
            <a:ext cx="351265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Promotion of Breastfeeding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61475" y="2830314"/>
            <a:ext cx="351265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Optimal initiation, exclusivity, and technique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339422" y="2089944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02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9422" y="2351881"/>
            <a:ext cx="3512752" cy="19050"/>
          </a:xfrm>
          <a:prstGeom prst="rect">
            <a:avLst/>
          </a:prstGeom>
          <a:solidFill>
            <a:srgbClr val="4967E9"/>
          </a:solidFill>
          <a:ln/>
        </p:spPr>
      </p:sp>
      <p:sp>
        <p:nvSpPr>
          <p:cNvPr id="10" name="Text 8"/>
          <p:cNvSpPr/>
          <p:nvPr/>
        </p:nvSpPr>
        <p:spPr>
          <a:xfrm>
            <a:off x="4339422" y="2472630"/>
            <a:ext cx="3512752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Appropriate Complementary Feeding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339422" y="3088779"/>
            <a:ext cx="3512752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Right foods at the right time from 6 months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017468" y="2089944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03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017468" y="2351881"/>
            <a:ext cx="3512653" cy="19050"/>
          </a:xfrm>
          <a:prstGeom prst="rect">
            <a:avLst/>
          </a:prstGeom>
          <a:solidFill>
            <a:srgbClr val="4967E9"/>
          </a:solidFill>
          <a:ln/>
        </p:spPr>
      </p:sp>
      <p:sp>
        <p:nvSpPr>
          <p:cNvPr id="14" name="Text 12"/>
          <p:cNvSpPr/>
          <p:nvPr/>
        </p:nvSpPr>
        <p:spPr>
          <a:xfrm>
            <a:off x="8017468" y="2472630"/>
            <a:ext cx="351265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Feeding of the Sick Child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017468" y="2830314"/>
            <a:ext cx="351265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Increase feeding during and after illness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61475" y="3642717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04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61475" y="3904655"/>
            <a:ext cx="3512653" cy="19050"/>
          </a:xfrm>
          <a:prstGeom prst="rect">
            <a:avLst/>
          </a:prstGeom>
          <a:solidFill>
            <a:srgbClr val="4967E9"/>
          </a:solidFill>
          <a:ln/>
        </p:spPr>
      </p:sp>
      <p:sp>
        <p:nvSpPr>
          <p:cNvPr id="18" name="Text 16"/>
          <p:cNvSpPr/>
          <p:nvPr/>
        </p:nvSpPr>
        <p:spPr>
          <a:xfrm>
            <a:off x="661475" y="4025404"/>
            <a:ext cx="351265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Women's Nutrition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61475" y="4383088"/>
            <a:ext cx="351265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Support during pregnancy and lactation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339422" y="3642717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05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339422" y="3904655"/>
            <a:ext cx="3512752" cy="19050"/>
          </a:xfrm>
          <a:prstGeom prst="rect">
            <a:avLst/>
          </a:prstGeom>
          <a:solidFill>
            <a:srgbClr val="4967E9"/>
          </a:solidFill>
          <a:ln/>
        </p:spPr>
      </p:sp>
      <p:sp>
        <p:nvSpPr>
          <p:cNvPr id="22" name="Text 20"/>
          <p:cNvSpPr/>
          <p:nvPr/>
        </p:nvSpPr>
        <p:spPr>
          <a:xfrm>
            <a:off x="4339422" y="4025404"/>
            <a:ext cx="351275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Control of Vitamin A Deficiency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339422" y="4383088"/>
            <a:ext cx="3512752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Supplementation and food-based strategies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017468" y="3642717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06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8017468" y="3904655"/>
            <a:ext cx="3512653" cy="19050"/>
          </a:xfrm>
          <a:prstGeom prst="rect">
            <a:avLst/>
          </a:prstGeom>
          <a:solidFill>
            <a:srgbClr val="4967E9"/>
          </a:solidFill>
          <a:ln/>
        </p:spPr>
      </p:sp>
      <p:sp>
        <p:nvSpPr>
          <p:cNvPr id="26" name="Text 24"/>
          <p:cNvSpPr/>
          <p:nvPr/>
        </p:nvSpPr>
        <p:spPr>
          <a:xfrm>
            <a:off x="8017468" y="4025404"/>
            <a:ext cx="351265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Control of Anaemia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017468" y="4383088"/>
            <a:ext cx="351265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Iron, de-worming, and malaria control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61475" y="4937026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07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661475" y="5198963"/>
            <a:ext cx="10868646" cy="19050"/>
          </a:xfrm>
          <a:prstGeom prst="rect">
            <a:avLst/>
          </a:prstGeom>
          <a:solidFill>
            <a:srgbClr val="4967E9"/>
          </a:solidFill>
          <a:ln/>
        </p:spPr>
      </p:sp>
      <p:sp>
        <p:nvSpPr>
          <p:cNvPr id="30" name="Text 28"/>
          <p:cNvSpPr/>
          <p:nvPr/>
        </p:nvSpPr>
        <p:spPr>
          <a:xfrm>
            <a:off x="661475" y="5319713"/>
            <a:ext cx="1086864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Control of Iodine Deficiency Disorders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61475" y="5677396"/>
            <a:ext cx="10868646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Iodized salt for all families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459879"/>
            <a:ext cx="6296860" cy="968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Action 1: Promotion of Breastfeeding</a:t>
            </a:r>
            <a:endParaRPr lang="en-US" sz="3050" dirty="0"/>
          </a:p>
        </p:txBody>
      </p:sp>
      <p:sp>
        <p:nvSpPr>
          <p:cNvPr id="4" name="Text 1"/>
          <p:cNvSpPr/>
          <p:nvPr/>
        </p:nvSpPr>
        <p:spPr>
          <a:xfrm>
            <a:off x="661475" y="1646833"/>
            <a:ext cx="6906444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Optimal breastfeeding alone is estimated to decrease child mortality by </a:t>
            </a:r>
            <a:pPr algn="l" indent="0" marL="0">
              <a:lnSpc>
                <a:spcPct val="129000"/>
              </a:lnSpc>
              <a:buNone/>
            </a:pPr>
            <a:r>
              <a:rPr lang="en-US" sz="1200" b="1" dirty="0">
                <a:solidFill>
                  <a:srgbClr val="4967E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13%</a:t>
            </a:r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050653"/>
            <a:ext cx="6296860" cy="91777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11698" y="2224683"/>
            <a:ext cx="5872611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Timely Initiation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911698" y="2554089"/>
            <a:ext cx="5872611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Begin breastfeeding within 1 hour of birth</a:t>
            </a:r>
            <a:endParaRPr lang="en-US" sz="12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113782"/>
            <a:ext cx="6296860" cy="91777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11698" y="3287812"/>
            <a:ext cx="5872611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Exclusive Breastfeeding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911698" y="3617218"/>
            <a:ext cx="5872611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Exclusive until six months — no other foods or liquids</a:t>
            </a:r>
            <a:endParaRPr lang="en-US" sz="12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176911"/>
            <a:ext cx="6296860" cy="91777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11698" y="4350941"/>
            <a:ext cx="5872611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Frequency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911698" y="4680347"/>
            <a:ext cx="5872611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Breastfeed day and night at least 10 times</a:t>
            </a:r>
            <a:endParaRPr lang="en-US" sz="12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1475" y="5240040"/>
            <a:ext cx="6296860" cy="1158081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911698" y="5414070"/>
            <a:ext cx="5872611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Technique</a:t>
            </a:r>
            <a:endParaRPr lang="en-US" sz="1500" dirty="0"/>
          </a:p>
        </p:txBody>
      </p:sp>
      <p:sp>
        <p:nvSpPr>
          <p:cNvPr id="16" name="Text 9"/>
          <p:cNvSpPr/>
          <p:nvPr/>
        </p:nvSpPr>
        <p:spPr>
          <a:xfrm>
            <a:off x="911698" y="5743476"/>
            <a:ext cx="5872611" cy="480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Correct positioning and attachment; empty one breast before switching to the other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26282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Actions 2 &amp; 3: Complementary Feeding &amp; Feeding the Sick Child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2807791"/>
            <a:ext cx="5470785" cy="2523827"/>
          </a:xfrm>
          <a:prstGeom prst="roundRect">
            <a:avLst>
              <a:gd name="adj" fmla="val 4718"/>
            </a:avLst>
          </a:prstGeom>
          <a:solidFill>
            <a:srgbClr val="4967E9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07710" y="2973090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Appropriate Complementary Feeding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3396853"/>
            <a:ext cx="5140196" cy="1876921"/>
          </a:xfrm>
          <a:prstGeom prst="rect">
            <a:avLst/>
          </a:prstGeom>
          <a:noFill/>
          <a:ln/>
        </p:spPr>
        <p:txBody>
          <a:bodyPr wrap="square" lIns="0" tIns="66156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Introduce complementary foods at 6 months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Continue breastfeeding until 24 months and beyond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Increase number of feedings with age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Increase density, quantity, and variety with age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Responsive feeding practices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Ensure good hygiene — clean water, food, and utensils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303904" y="297309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Feeding of the Sick Child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3904" y="3396853"/>
            <a:ext cx="584225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Illness increases nutritional demands. Key actions include: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3810298"/>
            <a:ext cx="5232666" cy="909538"/>
          </a:xfrm>
          <a:prstGeom prst="rect">
            <a:avLst/>
          </a:prstGeom>
          <a:noFill/>
          <a:ln/>
        </p:spPr>
        <p:txBody>
          <a:bodyPr wrap="square" lIns="0" tIns="66156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Increase breastfeeding during and after illness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Increase complementary feeding during and after illness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Provide appropriate therapeutic feeding as needed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086941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Actions 4 &amp; 5: Women's Nutrition &amp; Vitamin A Control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2533749"/>
            <a:ext cx="294672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Women's Nutrition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61475" y="2957513"/>
            <a:ext cx="355630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During pregnancy and lactation: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61475" y="3370957"/>
            <a:ext cx="2946723" cy="2083693"/>
          </a:xfrm>
          <a:prstGeom prst="rect">
            <a:avLst/>
          </a:prstGeom>
          <a:noFill/>
          <a:ln/>
        </p:spPr>
        <p:txBody>
          <a:bodyPr wrap="square" lIns="0" tIns="66156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Increase feeding frequency and quality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Iron/Folic Acid supplementation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Treatment and prevention of malaria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De-worming during pregnancy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Vitamin A capsule after delivery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017961" y="2533749"/>
            <a:ext cx="2946723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Control of Vitamin A Deficiency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017961" y="3215977"/>
            <a:ext cx="2946723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Estimated decrease of child mortality: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967E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2%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017961" y="3894038"/>
            <a:ext cx="2946723" cy="1819077"/>
          </a:xfrm>
          <a:prstGeom prst="rect">
            <a:avLst/>
          </a:prstGeom>
          <a:noFill/>
          <a:ln/>
        </p:spPr>
        <p:txBody>
          <a:bodyPr wrap="square" lIns="0" tIns="66156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Promote breastfeeding as a source of Vitamin A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Encourage Vitamin A-rich foods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Maternal supplementation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Child supplementation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Food fortification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830461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Actions 6 &amp; 7: Anaemia &amp; Iodine Deficiency Control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661475" y="2111970"/>
            <a:ext cx="6296860" cy="2255441"/>
          </a:xfrm>
          <a:prstGeom prst="roundRect">
            <a:avLst>
              <a:gd name="adj" fmla="val 3080"/>
            </a:avLst>
          </a:prstGeom>
          <a:solidFill>
            <a:srgbClr val="D2D9F9"/>
          </a:solidFill>
          <a:ln w="6350">
            <a:solidFill>
              <a:srgbClr val="B8BF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33119" y="2283619"/>
            <a:ext cx="59535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Control of Anaemia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33119" y="2641302"/>
            <a:ext cx="5953571" cy="1554460"/>
          </a:xfrm>
          <a:prstGeom prst="rect">
            <a:avLst/>
          </a:prstGeom>
          <a:noFill/>
          <a:ln/>
        </p:spPr>
        <p:txBody>
          <a:bodyPr wrap="square" lIns="0" tIns="66156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Supplementation of women and children (IMCI)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De-worming for pregnant women and children — twice per year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Malaria control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Promote iron-rich foods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Food fortification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61475" y="4532709"/>
            <a:ext cx="6296860" cy="1494830"/>
          </a:xfrm>
          <a:prstGeom prst="roundRect">
            <a:avLst>
              <a:gd name="adj" fmla="val 4647"/>
            </a:avLst>
          </a:prstGeom>
          <a:solidFill>
            <a:srgbClr val="D2D9F9"/>
          </a:solidFill>
          <a:ln w="6350">
            <a:solidFill>
              <a:srgbClr val="B8BFD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33119" y="4704358"/>
            <a:ext cx="59535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Control of Iodine Deficiency Disorders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33119" y="5062041"/>
            <a:ext cx="5953571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key message is straightforward: ensure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access and consumption of iodized salt by all families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Iodized salt is the primary, cost-effective intervention to prevent iodine deficiency disorders across populations.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0227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Six Critical Contact Points in the Lifecycle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549698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ENA expands nutrition coverage through six key contact points within the health sector.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4077990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B8BFDF"/>
          </a:solidFill>
          <a:ln/>
        </p:spPr>
      </p:sp>
      <p:sp>
        <p:nvSpPr>
          <p:cNvPr id="5" name="Shape 3"/>
          <p:cNvSpPr/>
          <p:nvPr/>
        </p:nvSpPr>
        <p:spPr>
          <a:xfrm>
            <a:off x="2130769" y="3581896"/>
            <a:ext cx="19050" cy="496094"/>
          </a:xfrm>
          <a:prstGeom prst="roundRect">
            <a:avLst>
              <a:gd name="adj" fmla="val 49999"/>
            </a:avLst>
          </a:prstGeom>
          <a:solidFill>
            <a:srgbClr val="B8BFDF"/>
          </a:solidFill>
          <a:ln/>
        </p:spPr>
      </p:sp>
      <p:sp>
        <p:nvSpPr>
          <p:cNvPr id="6" name="Shape 4"/>
          <p:cNvSpPr/>
          <p:nvPr/>
        </p:nvSpPr>
        <p:spPr>
          <a:xfrm>
            <a:off x="1954263" y="3891955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2D9F9"/>
          </a:solidFill>
          <a:ln w="6350">
            <a:solidFill>
              <a:srgbClr val="B8BFD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016273" y="3922961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826769" y="2000349"/>
            <a:ext cx="262714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Antenatal Care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6769" y="2358033"/>
            <a:ext cx="262714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TT, Iron/Folic Acid, de-worming, maternal diet, EBF counseling, safe delivery, iodized salt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712970" y="4077990"/>
            <a:ext cx="19050" cy="496094"/>
          </a:xfrm>
          <a:prstGeom prst="roundRect">
            <a:avLst>
              <a:gd name="adj" fmla="val 49999"/>
            </a:avLst>
          </a:prstGeom>
          <a:solidFill>
            <a:srgbClr val="B8BFDF"/>
          </a:solidFill>
          <a:ln/>
        </p:spPr>
      </p:sp>
      <p:sp>
        <p:nvSpPr>
          <p:cNvPr id="11" name="Shape 9"/>
          <p:cNvSpPr/>
          <p:nvPr/>
        </p:nvSpPr>
        <p:spPr>
          <a:xfrm>
            <a:off x="3536465" y="3891955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2D9F9"/>
          </a:solidFill>
          <a:ln w="6350">
            <a:solidFill>
              <a:srgbClr val="B8BFD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98475" y="3922961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2408971" y="4739481"/>
            <a:ext cx="262714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Delivery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2408971" y="5097165"/>
            <a:ext cx="262714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Safe delivery, EBF initiation, Vitamin A, Iron/Folic Acid, diet, FP, STI, referral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295172" y="3581896"/>
            <a:ext cx="19050" cy="496094"/>
          </a:xfrm>
          <a:prstGeom prst="roundRect">
            <a:avLst>
              <a:gd name="adj" fmla="val 49999"/>
            </a:avLst>
          </a:prstGeom>
          <a:solidFill>
            <a:srgbClr val="B8BFDF"/>
          </a:solidFill>
          <a:ln/>
        </p:spPr>
      </p:sp>
      <p:sp>
        <p:nvSpPr>
          <p:cNvPr id="16" name="Shape 14"/>
          <p:cNvSpPr/>
          <p:nvPr/>
        </p:nvSpPr>
        <p:spPr>
          <a:xfrm>
            <a:off x="5118666" y="3891955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2D9F9"/>
          </a:solidFill>
          <a:ln w="6350">
            <a:solidFill>
              <a:srgbClr val="B8BFD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180677" y="3922961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3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3991173" y="2000349"/>
            <a:ext cx="262714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Postnatal &amp; FP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991173" y="2358033"/>
            <a:ext cx="262714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EBF, diet, Iron/Folic Acid, FP, STI prevention, child vaccination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877374" y="4077990"/>
            <a:ext cx="19050" cy="496094"/>
          </a:xfrm>
          <a:prstGeom prst="roundRect">
            <a:avLst>
              <a:gd name="adj" fmla="val 49999"/>
            </a:avLst>
          </a:prstGeom>
          <a:solidFill>
            <a:srgbClr val="B8BFDF"/>
          </a:solidFill>
          <a:ln/>
        </p:spPr>
      </p:sp>
      <p:sp>
        <p:nvSpPr>
          <p:cNvPr id="21" name="Shape 19"/>
          <p:cNvSpPr/>
          <p:nvPr/>
        </p:nvSpPr>
        <p:spPr>
          <a:xfrm>
            <a:off x="6700868" y="3891955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2D9F9"/>
          </a:solidFill>
          <a:ln w="6350">
            <a:solidFill>
              <a:srgbClr val="B8BF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762878" y="3922961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4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5573375" y="4739481"/>
            <a:ext cx="262714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Immunizations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573375" y="5097165"/>
            <a:ext cx="262714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Vaccination, Vitamin A, de-worming, assess/treat infant anemia, FP, STI, referral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8459576" y="3581896"/>
            <a:ext cx="19050" cy="496094"/>
          </a:xfrm>
          <a:prstGeom prst="roundRect">
            <a:avLst>
              <a:gd name="adj" fmla="val 49999"/>
            </a:avLst>
          </a:prstGeom>
          <a:solidFill>
            <a:srgbClr val="B8BFDF"/>
          </a:solidFill>
          <a:ln/>
        </p:spPr>
      </p:sp>
      <p:sp>
        <p:nvSpPr>
          <p:cNvPr id="26" name="Shape 24"/>
          <p:cNvSpPr/>
          <p:nvPr/>
        </p:nvSpPr>
        <p:spPr>
          <a:xfrm>
            <a:off x="8283070" y="3891955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2D9F9"/>
          </a:solidFill>
          <a:ln w="6350">
            <a:solidFill>
              <a:srgbClr val="B8BFD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45080" y="3922961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5</a:t>
            </a:r>
            <a:endParaRPr lang="en-US" sz="1950" dirty="0"/>
          </a:p>
        </p:txBody>
      </p:sp>
      <p:sp>
        <p:nvSpPr>
          <p:cNvPr id="28" name="Text 26"/>
          <p:cNvSpPr/>
          <p:nvPr/>
        </p:nvSpPr>
        <p:spPr>
          <a:xfrm>
            <a:off x="7155576" y="2000349"/>
            <a:ext cx="262714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Well Child &amp; GMP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7155576" y="2358033"/>
            <a:ext cx="2627148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Monitor growth, counsel on feeding, iodized salt, complete vaccination, Vitamin A/de-worming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10041778" y="4077990"/>
            <a:ext cx="19050" cy="496094"/>
          </a:xfrm>
          <a:prstGeom prst="roundRect">
            <a:avLst>
              <a:gd name="adj" fmla="val 49999"/>
            </a:avLst>
          </a:prstGeom>
          <a:solidFill>
            <a:srgbClr val="B8BFDF"/>
          </a:solidFill>
          <a:ln/>
        </p:spPr>
      </p:sp>
      <p:sp>
        <p:nvSpPr>
          <p:cNvPr id="31" name="Shape 29"/>
          <p:cNvSpPr/>
          <p:nvPr/>
        </p:nvSpPr>
        <p:spPr>
          <a:xfrm>
            <a:off x="9865272" y="3891955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2D9F9"/>
          </a:solidFill>
          <a:ln w="6350">
            <a:solidFill>
              <a:srgbClr val="B8BFD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927282" y="3922961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6</a:t>
            </a:r>
            <a:endParaRPr lang="en-US" sz="1950" dirty="0"/>
          </a:p>
        </p:txBody>
      </p:sp>
      <p:sp>
        <p:nvSpPr>
          <p:cNvPr id="33" name="Text 31"/>
          <p:cNvSpPr/>
          <p:nvPr/>
        </p:nvSpPr>
        <p:spPr>
          <a:xfrm>
            <a:off x="8737778" y="4739481"/>
            <a:ext cx="262714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Sick Child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737778" y="5097165"/>
            <a:ext cx="2627148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Monitor growth, assess/treat per IMCI, counsel on feeding, treat anemia, Vitamin A, immunization/de-worming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27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Integrating ENA Within the Health Sector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574701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ENA must be integrated into existing health programs to maximize reach and impact.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025352"/>
            <a:ext cx="413434" cy="41344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2645470"/>
            <a:ext cx="34850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Child Survival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61475" y="3003153"/>
            <a:ext cx="3485071" cy="909538"/>
          </a:xfrm>
          <a:prstGeom prst="rect">
            <a:avLst/>
          </a:prstGeom>
          <a:noFill/>
          <a:ln/>
        </p:spPr>
        <p:txBody>
          <a:bodyPr wrap="square" lIns="0" tIns="66156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EPI+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Community IMCI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Health facility IMCI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3213" y="2025352"/>
            <a:ext cx="413434" cy="41344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53213" y="2645470"/>
            <a:ext cx="34851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Reproductive Health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353213" y="3003153"/>
            <a:ext cx="3485170" cy="909538"/>
          </a:xfrm>
          <a:prstGeom prst="rect">
            <a:avLst/>
          </a:prstGeom>
          <a:noFill/>
          <a:ln/>
        </p:spPr>
        <p:txBody>
          <a:bodyPr wrap="square" lIns="0" tIns="66156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Reproductive Health programs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Women's Nutrition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Lactational Amenorrhea Method</a:t>
            </a:r>
            <a:endParaRPr lang="en-US" sz="13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45050" y="2025352"/>
            <a:ext cx="413434" cy="41344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45050" y="2645470"/>
            <a:ext cx="34851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National Immunization Days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045050" y="3003153"/>
            <a:ext cx="3485170" cy="587077"/>
          </a:xfrm>
          <a:prstGeom prst="rect">
            <a:avLst/>
          </a:prstGeom>
          <a:noFill/>
          <a:ln/>
        </p:spPr>
        <p:txBody>
          <a:bodyPr wrap="square" lIns="0" tIns="66156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Polio campaigns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Measles campaigns</a:t>
            </a:r>
            <a:endParaRPr lang="en-US" sz="13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1475" y="4243388"/>
            <a:ext cx="413434" cy="41344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61475" y="4863505"/>
            <a:ext cx="34850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Nutrition Programs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661475" y="5221188"/>
            <a:ext cx="3485071" cy="851694"/>
          </a:xfrm>
          <a:prstGeom prst="rect">
            <a:avLst/>
          </a:prstGeom>
          <a:noFill/>
          <a:ln/>
        </p:spPr>
        <p:txBody>
          <a:bodyPr wrap="square" lIns="0" tIns="66156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Positive deviance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Community Growth Monitoring &amp; Promotion (GMP)</a:t>
            </a:r>
            <a:endParaRPr lang="en-US" sz="13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53213" y="4243388"/>
            <a:ext cx="413434" cy="413445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4353213" y="4863505"/>
            <a:ext cx="34851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Infectious Disease Control</a:t>
            </a:r>
            <a:endParaRPr lang="en-US" sz="1600" dirty="0"/>
          </a:p>
        </p:txBody>
      </p:sp>
      <p:sp>
        <p:nvSpPr>
          <p:cNvPr id="18" name="Text 11"/>
          <p:cNvSpPr/>
          <p:nvPr/>
        </p:nvSpPr>
        <p:spPr>
          <a:xfrm>
            <a:off x="4353213" y="5221188"/>
            <a:ext cx="3485170" cy="909538"/>
          </a:xfrm>
          <a:prstGeom prst="rect">
            <a:avLst/>
          </a:prstGeom>
          <a:noFill/>
          <a:ln/>
        </p:spPr>
        <p:txBody>
          <a:bodyPr wrap="square" lIns="0" tIns="66156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Malaria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Tuberculosis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HIV/AIDS (PMTCT)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79735"/>
            <a:ext cx="6296860" cy="872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Integrating ENA Outside the Health Sector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5233360" y="1628477"/>
            <a:ext cx="6296860" cy="4117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0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ENA's reach extends beyond clinics — integration into other sectors is essential for population-wide impact.</a:t>
            </a:r>
            <a:endParaRPr lang="en-US" sz="10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2305149"/>
            <a:ext cx="2978274" cy="147627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23657" y="2912467"/>
            <a:ext cx="209247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5928271" y="2463701"/>
            <a:ext cx="2124816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Schools &amp; Adolescents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5928271" y="2799358"/>
            <a:ext cx="2124816" cy="8235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0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Adolescent nutrition, de-worming, iron supplementation, school lunch programs</a:t>
            </a:r>
            <a:endParaRPr lang="en-US" sz="10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3899098"/>
            <a:ext cx="2978274" cy="106451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423657" y="4300538"/>
            <a:ext cx="209247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5928271" y="4057650"/>
            <a:ext cx="2124816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Agriculture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5928271" y="4393307"/>
            <a:ext cx="2124816" cy="4117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0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Food diversification, food security, women farmers' clubs</a:t>
            </a:r>
            <a:endParaRPr lang="en-US" sz="10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3360" y="5081290"/>
            <a:ext cx="2978274" cy="106451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423657" y="5482729"/>
            <a:ext cx="209247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5928271" y="5239841"/>
            <a:ext cx="2124816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Emergency Response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5928271" y="5575498"/>
            <a:ext cx="2124816" cy="4117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0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Women-to-women support during crises</a:t>
            </a:r>
            <a:endParaRPr lang="en-US" sz="10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58296" y="2305149"/>
            <a:ext cx="2978274" cy="148838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748593" y="2918520"/>
            <a:ext cx="209247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2"/>
          <p:cNvSpPr/>
          <p:nvPr/>
        </p:nvSpPr>
        <p:spPr>
          <a:xfrm>
            <a:off x="9253207" y="2463701"/>
            <a:ext cx="2124816" cy="435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Sanitation &amp; Public Health</a:t>
            </a:r>
            <a:endParaRPr lang="en-US" sz="1350" dirty="0"/>
          </a:p>
        </p:txBody>
      </p:sp>
      <p:sp>
        <p:nvSpPr>
          <p:cNvPr id="20" name="Text 13"/>
          <p:cNvSpPr/>
          <p:nvPr/>
        </p:nvSpPr>
        <p:spPr>
          <a:xfrm>
            <a:off x="9253207" y="3017341"/>
            <a:ext cx="2124816" cy="6176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0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Clean water, sanitation, public health education, prevention of diarrhea, malaria, ARI</a:t>
            </a:r>
            <a:endParaRPr lang="en-US" sz="105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558296" y="3911203"/>
            <a:ext cx="2978274" cy="1064518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8748593" y="4312642"/>
            <a:ext cx="209247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</a:t>
            </a:r>
            <a:endParaRPr lang="en-US" sz="1600" dirty="0"/>
          </a:p>
        </p:txBody>
      </p:sp>
      <p:sp>
        <p:nvSpPr>
          <p:cNvPr id="23" name="Text 15"/>
          <p:cNvSpPr/>
          <p:nvPr/>
        </p:nvSpPr>
        <p:spPr>
          <a:xfrm>
            <a:off x="9253207" y="4069755"/>
            <a:ext cx="2124816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Micro-Credit &amp; Income</a:t>
            </a:r>
            <a:endParaRPr lang="en-US" sz="1350" dirty="0"/>
          </a:p>
        </p:txBody>
      </p:sp>
      <p:sp>
        <p:nvSpPr>
          <p:cNvPr id="24" name="Text 16"/>
          <p:cNvSpPr/>
          <p:nvPr/>
        </p:nvSpPr>
        <p:spPr>
          <a:xfrm>
            <a:off x="9253207" y="4405412"/>
            <a:ext cx="2124816" cy="4117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0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Income generation and nutrition education for families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5640"/>
            <a:ext cx="10868745" cy="460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8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The Stakes: Why ENA Matters</a:t>
            </a:r>
            <a:endParaRPr lang="en-US" sz="2850" dirty="0"/>
          </a:p>
        </p:txBody>
      </p:sp>
      <p:sp>
        <p:nvSpPr>
          <p:cNvPr id="3" name="Text 1"/>
          <p:cNvSpPr/>
          <p:nvPr/>
        </p:nvSpPr>
        <p:spPr>
          <a:xfrm>
            <a:off x="882330" y="1385887"/>
            <a:ext cx="10647890" cy="4456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most visible evidence of good nutrition is a taller, stronger, healthier child who learns more in school and becomes a productive, happy adult who participates in society.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61475" y="1238349"/>
            <a:ext cx="19050" cy="740767"/>
          </a:xfrm>
          <a:prstGeom prst="roundRect">
            <a:avLst>
              <a:gd name="adj" fmla="val 49999"/>
            </a:avLst>
          </a:prstGeom>
          <a:solidFill>
            <a:srgbClr val="4967E9"/>
          </a:solidFill>
          <a:ln/>
        </p:spPr>
      </p:sp>
      <p:sp>
        <p:nvSpPr>
          <p:cNvPr id="5" name="Shape 3"/>
          <p:cNvSpPr/>
          <p:nvPr/>
        </p:nvSpPr>
        <p:spPr>
          <a:xfrm>
            <a:off x="555413" y="2126655"/>
            <a:ext cx="5466816" cy="1279128"/>
          </a:xfrm>
          <a:prstGeom prst="roundRect">
            <a:avLst>
              <a:gd name="adj" fmla="val 8291"/>
            </a:avLst>
          </a:prstGeom>
          <a:solidFill>
            <a:srgbClr val="4967E9">
              <a:alpha val="95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02650" y="2257822"/>
            <a:ext cx="5172342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 Critical Reality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02650" y="2619177"/>
            <a:ext cx="5172342" cy="668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Malnutrition does not need to be severe to pose a threat to survival. Worldwide, </a:t>
            </a:r>
            <a:pPr algn="l" indent="0" marL="0">
              <a:lnSpc>
                <a:spcPct val="126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fewer than 20%</a:t>
            </a:r>
            <a:pPr algn="l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of deaths associated with childhood malnutrition involve severe malnutrition.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6281878" y="2257822"/>
            <a:ext cx="5254692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The Majority Are Mild or Moderate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281878" y="2619177"/>
            <a:ext cx="5254692" cy="668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More than </a:t>
            </a:r>
            <a:pPr algn="l" indent="0" marL="0">
              <a:lnSpc>
                <a:spcPct val="126000"/>
              </a:lnSpc>
              <a:buNone/>
            </a:pPr>
            <a:r>
              <a:rPr lang="en-US" sz="11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80%</a:t>
            </a:r>
            <a:pPr algn="l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of malnutrition-related child deaths involve only mild or moderate malnutrition — cases that are preventable through the Essential Nutrition Actions approach.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61475" y="3626941"/>
            <a:ext cx="5352420" cy="486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38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25%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661475" y="4284960"/>
            <a:ext cx="5352420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Estimated Child Mortality Reduction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61475" y="4593828"/>
            <a:ext cx="5352420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If ENA approach is fully implemented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177800" y="3626941"/>
            <a:ext cx="5352420" cy="486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38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13%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6177800" y="4284960"/>
            <a:ext cx="5352420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From Optimal Breastfeeding Alone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177800" y="4593828"/>
            <a:ext cx="5352420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Single most impactful action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61475" y="5152628"/>
            <a:ext cx="5352420" cy="486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38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2%</a:t>
            </a:r>
            <a:endParaRPr lang="en-US" sz="3800" dirty="0"/>
          </a:p>
        </p:txBody>
      </p:sp>
      <p:sp>
        <p:nvSpPr>
          <p:cNvPr id="17" name="Text 15"/>
          <p:cNvSpPr/>
          <p:nvPr/>
        </p:nvSpPr>
        <p:spPr>
          <a:xfrm>
            <a:off x="661475" y="5810647"/>
            <a:ext cx="5352420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From Vitamin A Control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61475" y="6119515"/>
            <a:ext cx="5352420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Supplementation and food-based strategies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177800" y="5152628"/>
            <a:ext cx="5352420" cy="486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38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80%</a:t>
            </a:r>
            <a:endParaRPr lang="en-US" sz="3800" dirty="0"/>
          </a:p>
        </p:txBody>
      </p:sp>
      <p:sp>
        <p:nvSpPr>
          <p:cNvPr id="20" name="Text 18"/>
          <p:cNvSpPr/>
          <p:nvPr/>
        </p:nvSpPr>
        <p:spPr>
          <a:xfrm>
            <a:off x="6177800" y="5810647"/>
            <a:ext cx="5352420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Deaths from Mild/Moderate Malnutrition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177800" y="6119515"/>
            <a:ext cx="5352420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Preventable through ENA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2026-08-22T14:40:11Z</dcterms:created>
  <dcterms:modified xsi:type="dcterms:W3CDTF">2026-08-22T14:40:11Z</dcterms:modified>
</cp:coreProperties>
</file>